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1"/>
    <p:sldMasterId id="2147484022" r:id="rId2"/>
    <p:sldMasterId id="2147484035" r:id="rId3"/>
  </p:sldMasterIdLst>
  <p:notesMasterIdLst>
    <p:notesMasterId r:id="rId77"/>
  </p:notesMasterIdLst>
  <p:sldIdLst>
    <p:sldId id="859" r:id="rId4"/>
    <p:sldId id="902" r:id="rId5"/>
    <p:sldId id="828" r:id="rId6"/>
    <p:sldId id="756" r:id="rId7"/>
    <p:sldId id="496" r:id="rId8"/>
    <p:sldId id="875" r:id="rId9"/>
    <p:sldId id="876" r:id="rId10"/>
    <p:sldId id="877" r:id="rId11"/>
    <p:sldId id="878" r:id="rId12"/>
    <p:sldId id="879" r:id="rId13"/>
    <p:sldId id="880" r:id="rId14"/>
    <p:sldId id="881" r:id="rId15"/>
    <p:sldId id="882" r:id="rId16"/>
    <p:sldId id="883" r:id="rId17"/>
    <p:sldId id="903" r:id="rId18"/>
    <p:sldId id="884" r:id="rId19"/>
    <p:sldId id="885" r:id="rId20"/>
    <p:sldId id="886" r:id="rId21"/>
    <p:sldId id="887" r:id="rId22"/>
    <p:sldId id="888" r:id="rId23"/>
    <p:sldId id="889" r:id="rId24"/>
    <p:sldId id="890" r:id="rId25"/>
    <p:sldId id="891" r:id="rId26"/>
    <p:sldId id="892" r:id="rId27"/>
    <p:sldId id="893" r:id="rId28"/>
    <p:sldId id="894" r:id="rId29"/>
    <p:sldId id="895" r:id="rId30"/>
    <p:sldId id="896" r:id="rId31"/>
    <p:sldId id="897" r:id="rId32"/>
    <p:sldId id="898" r:id="rId33"/>
    <p:sldId id="899" r:id="rId34"/>
    <p:sldId id="900" r:id="rId35"/>
    <p:sldId id="901" r:id="rId36"/>
    <p:sldId id="904" r:id="rId37"/>
    <p:sldId id="542" r:id="rId38"/>
    <p:sldId id="765" r:id="rId39"/>
    <p:sldId id="829" r:id="rId40"/>
    <p:sldId id="860" r:id="rId41"/>
    <p:sldId id="830" r:id="rId42"/>
    <p:sldId id="831" r:id="rId43"/>
    <p:sldId id="833" r:id="rId44"/>
    <p:sldId id="832" r:id="rId45"/>
    <p:sldId id="836" r:id="rId46"/>
    <p:sldId id="835" r:id="rId47"/>
    <p:sldId id="834" r:id="rId48"/>
    <p:sldId id="861" r:id="rId49"/>
    <p:sldId id="862" r:id="rId50"/>
    <p:sldId id="837" r:id="rId51"/>
    <p:sldId id="838" r:id="rId52"/>
    <p:sldId id="841" r:id="rId53"/>
    <p:sldId id="840" r:id="rId54"/>
    <p:sldId id="866" r:id="rId55"/>
    <p:sldId id="865" r:id="rId56"/>
    <p:sldId id="867" r:id="rId57"/>
    <p:sldId id="842" r:id="rId58"/>
    <p:sldId id="868" r:id="rId59"/>
    <p:sldId id="843" r:id="rId60"/>
    <p:sldId id="844" r:id="rId61"/>
    <p:sldId id="845" r:id="rId62"/>
    <p:sldId id="846" r:id="rId63"/>
    <p:sldId id="847" r:id="rId64"/>
    <p:sldId id="848" r:id="rId65"/>
    <p:sldId id="849" r:id="rId66"/>
    <p:sldId id="850" r:id="rId67"/>
    <p:sldId id="851" r:id="rId68"/>
    <p:sldId id="869" r:id="rId69"/>
    <p:sldId id="870" r:id="rId70"/>
    <p:sldId id="871" r:id="rId71"/>
    <p:sldId id="872" r:id="rId72"/>
    <p:sldId id="873" r:id="rId73"/>
    <p:sldId id="874" r:id="rId74"/>
    <p:sldId id="704" r:id="rId75"/>
    <p:sldId id="681" r:id="rId7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5pPr>
    <a:lvl6pPr marL="22860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6pPr>
    <a:lvl7pPr marL="27432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7pPr>
    <a:lvl8pPr marL="32004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8pPr>
    <a:lvl9pPr marL="36576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anzi Da" initials="B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0066"/>
    <a:srgbClr val="000099"/>
    <a:srgbClr val="FF0066"/>
    <a:srgbClr val="BA0023"/>
    <a:srgbClr val="CC33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1" autoAdjust="0"/>
    <p:restoredTop sz="88256" autoAdjust="0"/>
  </p:normalViewPr>
  <p:slideViewPr>
    <p:cSldViewPr>
      <p:cViewPr varScale="1">
        <p:scale>
          <a:sx n="84" d="100"/>
          <a:sy n="84" d="100"/>
        </p:scale>
        <p:origin x="15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61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8CF476E-78EB-4515-A009-F1CB868C9A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522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358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24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958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自然光经电介质界面反射后，反射光为线偏振光所应满足的条件。首先由英国物理学家</a:t>
            </a:r>
            <a:r>
              <a:rPr kumimoji="1" lang="en-US" altLang="zh-CN" dirty="0"/>
              <a:t>D.</a:t>
            </a:r>
            <a:r>
              <a:rPr kumimoji="1" lang="zh-CN" altLang="en-US" dirty="0"/>
              <a:t>布儒斯特于 </a:t>
            </a:r>
            <a:r>
              <a:rPr kumimoji="1" lang="en-US" altLang="zh-CN" dirty="0"/>
              <a:t>1815 </a:t>
            </a:r>
            <a:r>
              <a:rPr kumimoji="1" lang="zh-CN" altLang="en-US" dirty="0"/>
              <a:t>年发现。自然光在电介质界面上反射和折射时，一般情况下反射光和折射光都是部分偏振光，只有当入射角为某特定角时反射光才是线偏振光，其振动方向与入射面垂直，此特定角称为布儒斯特角或起偏角，用</a:t>
            </a:r>
            <a:r>
              <a:rPr kumimoji="1" lang="en-US" altLang="zh-CN" dirty="0" err="1"/>
              <a:t>θb</a:t>
            </a:r>
            <a:r>
              <a:rPr kumimoji="1" lang="zh-CN" altLang="en-US" dirty="0"/>
              <a:t>表示。此规律称为布儒斯特定律。光以布儒斯特角入射时，反射光与折射光互相垂直。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　　玻片堆是由许多表面互相平行的玻璃片组成，自然光以布儒斯特角入射时，垂直于入射面的振动分量在每个界面上均要发生反射，而平行于入射面的振动分量则完全不能反射，故从玻片堆透出的光基本上只包含平行分量。玻片堆可用作起偏器。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　　自然光在两种各向同性媒质分界面上反射、折射时，当自然光正入射和掠入射时，反射光和折射光仍为自然光；当自然光斜入射时，反射光和折射光都是部分偏振光。反射光中垂直振动多于平行振动，折射光中平行振动多于垂直振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059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978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9486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4CB8A-8223-48C9-82D1-EC4A75BD34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9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4480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4CB8A-8223-48C9-82D1-EC4A75BD34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4CB8A-8223-48C9-82D1-EC4A75BD34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8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4CB8A-8223-48C9-82D1-EC4A75BD34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54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5D8EEA0A-7346-4868-996F-8969F2C001B9}" type="slidenum">
              <a:rPr lang="zh-CN" altLang="en-US"/>
              <a:pPr eaLnBrk="1" hangingPunct="1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90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741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  <p:sp>
        <p:nvSpPr>
          <p:cNvPr id="67891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19200" y="3352800"/>
            <a:ext cx="6400800" cy="12954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 sz="320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altLang="zh-CN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284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6D858-BD28-433D-B04C-8DD36E23FB5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370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05B26-92D0-4101-B870-576B6EE311B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8095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FFEFB-AD55-4847-8252-3CEF9637942D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8095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  <p:sp>
        <p:nvSpPr>
          <p:cNvPr id="67891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19200" y="3352800"/>
            <a:ext cx="6400800" cy="12954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 sz="320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3970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62207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8373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9669B-E99C-4A0B-BA1B-081DA43CAEAF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1459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F8B42-DC61-45F1-96FE-621FB6601CEF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2839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46D1D-02EB-463D-853A-E5AB01CD80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9695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3E557-D441-4357-A945-F2E1178F743A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394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4037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6441D-73B2-4300-883B-8FC5FEE08090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0649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E2B9E-FFE5-4794-A8DA-F7D52FEE30A4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8544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6D858-BD28-433D-B04C-8DD36E23FB56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6220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05B26-92D0-4101-B870-576B6EE311B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0432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FFEFB-AD55-4847-8252-3CEF9637942D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0651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21BE1-EEEE-6644-A1BC-DE4B65ED7CAE}" type="datetime1">
              <a:rPr lang="zh-CN" altLang="en-US" smtClean="0"/>
              <a:t>2025/6/4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91714-B9E7-984D-AA10-4AC8C7DE4AA8}" type="datetime1">
              <a:rPr lang="zh-CN" altLang="en-US" smtClean="0"/>
              <a:t>2025/6/4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原子物理学</a:t>
            </a:r>
            <a:r>
              <a:rPr lang="en-US" altLang="zh-CN" dirty="0"/>
              <a:t>2025</a:t>
            </a:r>
            <a:r>
              <a:rPr lang="zh-CN" altLang="en-US" dirty="0"/>
              <a:t>年春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6BD1-B3E1-144F-B149-298597199D99}" type="datetime1">
              <a:rPr lang="zh-CN" altLang="en-US" smtClean="0"/>
              <a:t>2025/6/4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rgbClr val="0000FF"/>
                </a:solidFill>
              </a:defRPr>
            </a:lvl1pPr>
          </a:lstStyle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C2F3-86BA-9A4E-9C0F-02CCB950A79C}" type="datetime1">
              <a:rPr lang="zh-CN" altLang="en-US" smtClean="0"/>
              <a:t>2025/6/4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E3BAC4F7-8877-4A8A-A428-06935D1FE72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20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9669B-E99C-4A0B-BA1B-081DA43CAEA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911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F8B42-DC61-45F1-96FE-621FB6601CE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87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46D1D-02EB-463D-853A-E5AB01CD807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054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3E557-D441-4357-A945-F2E1178F743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554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6441D-73B2-4300-883B-8FC5FEE0809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5204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E2B9E-FFE5-4794-A8DA-F7D52FEE30A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901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1" name="Rectangle 3"/>
          <p:cNvSpPr>
            <a:spLocks noChangeArrowheads="1"/>
          </p:cNvSpPr>
          <p:nvPr userDrawn="1"/>
        </p:nvSpPr>
        <p:spPr bwMode="auto">
          <a:xfrm>
            <a:off x="228600" y="685800"/>
            <a:ext cx="8763000" cy="4603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3372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 sz="2400" b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7789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7543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6778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9100" y="6629400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0" sz="160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pPr>
              <a:defRPr/>
            </a:pPr>
            <a:fld id="{B4690805-D7D2-4AB9-A191-0BC72984627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4400" b="1">
          <a:solidFill>
            <a:srgbClr val="000066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4000" b="1">
          <a:solidFill>
            <a:srgbClr val="000099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3600" b="1">
          <a:solidFill>
            <a:schemeClr val="accent1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3200" b="1">
          <a:solidFill>
            <a:srgbClr val="FF0000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3200" b="1">
          <a:solidFill>
            <a:srgbClr val="000066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1" name="Rectangle 3"/>
          <p:cNvSpPr>
            <a:spLocks noChangeArrowheads="1"/>
          </p:cNvSpPr>
          <p:nvPr/>
        </p:nvSpPr>
        <p:spPr bwMode="auto">
          <a:xfrm>
            <a:off x="228600" y="685800"/>
            <a:ext cx="8763000" cy="4603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3372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 sz="2400" b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7789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7543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6778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9100" y="6629400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0" sz="160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228600" y="685800"/>
            <a:ext cx="8763000" cy="4603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3372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 sz="2400" b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430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4400" b="1">
          <a:solidFill>
            <a:srgbClr val="000066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3600" b="1">
          <a:solidFill>
            <a:srgbClr val="000099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3200" b="1">
          <a:solidFill>
            <a:schemeClr val="accent1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2800" b="1">
          <a:solidFill>
            <a:srgbClr val="000066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2800" b="1">
          <a:solidFill>
            <a:srgbClr val="000066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4477"/>
            <a:ext cx="8305800" cy="936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1904"/>
            <a:ext cx="8381999" cy="47740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06CAADE-9E6A-8B47-A868-3B5BDB5C9882}" type="datetime1">
              <a:rPr lang="zh-CN" altLang="en-US" smtClean="0"/>
              <a:t>2025/6/4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0000FF"/>
                </a:solidFill>
              </a:defRPr>
            </a:lvl1pPr>
          </a:lstStyle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FF"/>
                </a:solidFill>
              </a:defRPr>
            </a:lvl1pPr>
          </a:lstStyle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1540" y="114300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79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9875" indent="-254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charset="0"/>
        <a:buChar char="•"/>
        <a:tabLst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92125" indent="-254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Courier New" charset="0"/>
        <a:buChar char="o"/>
        <a:tabLst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365125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Wingdings" charset="2"/>
        <a:buChar char="v"/>
        <a:tabLst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7125" indent="-3175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Wingdings" charset="2"/>
        <a:buChar char="q"/>
        <a:tabLst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76375" indent="-3175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Wingdings" charset="2"/>
        <a:buChar char="Ø"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http://www.nsrl.ustc.edu.cn/IMAGES/1xafs3.GI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http://www.nsrl.ustc.edu.cn/IMAGES/1xafs1.gi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0.emf"/><Relationship Id="rId18" Type="http://schemas.openxmlformats.org/officeDocument/2006/relationships/oleObject" Target="../embeddings/oleObject7.bin"/><Relationship Id="rId3" Type="http://schemas.openxmlformats.org/officeDocument/2006/relationships/image" Target="../media/image45.png"/><Relationship Id="rId21" Type="http://schemas.openxmlformats.org/officeDocument/2006/relationships/image" Target="../media/image43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1.emf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1" Type="http://schemas.openxmlformats.org/officeDocument/2006/relationships/slideLayout" Target="../slideLayouts/slideLayout2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9.emf"/><Relationship Id="rId5" Type="http://schemas.openxmlformats.org/officeDocument/2006/relationships/image" Target="../media/image36.emf"/><Relationship Id="rId15" Type="http://schemas.openxmlformats.org/officeDocument/2006/relationships/image" Target="../media/image47.pn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emf"/><Relationship Id="rId1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apbaike.baidu.com/item/laser" TargetMode="External"/><Relationship Id="rId2" Type="http://schemas.openxmlformats.org/officeDocument/2006/relationships/hyperlink" Target="https://wapbaike.baidu.com/item/%E5%8F%97%E6%BF%80%E5%8F%91%E5%B0%84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apbaike.baidu.com/item/IB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apbaike.baidu.com/item/%E6%B0%98" TargetMode="External"/><Relationship Id="rId2" Type="http://schemas.openxmlformats.org/officeDocument/2006/relationships/hyperlink" Target="https://wapbaike.baidu.com/item/%E5%BE%AE%E5%88%9B%E6%89%8B%E6%9C%AF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apbaike.baidu.com/item/%E5%A4%AA%E7%A9%BA%E9%A3%9E%E8%88%B9" TargetMode="External"/><Relationship Id="rId5" Type="http://schemas.openxmlformats.org/officeDocument/2006/relationships/hyperlink" Target="https://wapbaike.baidu.com/item/%E6%A0%B8%E8%81%9A%E5%8F%98" TargetMode="External"/><Relationship Id="rId4" Type="http://schemas.openxmlformats.org/officeDocument/2006/relationships/hyperlink" Target="https://wapbaike.baidu.com/item/%E6%B0%9A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://upload.wikimedia.org/wikipedia/commons/4/4b/Laser_DSC09088.JPG" TargetMode="Externa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1.png"/><Relationship Id="rId4" Type="http://schemas.openxmlformats.org/officeDocument/2006/relationships/hyperlink" Target="http://upload.wikimedia.org/wikipedia/commons/1/1f/Laser.sv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9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Relationship Id="rId11" Type="http://schemas.openxmlformats.org/officeDocument/2006/relationships/image" Target="../media/image45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88.png"/><Relationship Id="rId7" Type="http://schemas.openxmlformats.org/officeDocument/2006/relationships/oleObject" Target="../embeddings/oleObject11.bin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2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2743200"/>
            <a:ext cx="9144000" cy="936625"/>
          </a:xfrm>
        </p:spPr>
        <p:txBody>
          <a:bodyPr/>
          <a:lstStyle/>
          <a:p>
            <a:pPr algn="ctr">
              <a:defRPr/>
            </a:pPr>
            <a:r>
              <a:rPr lang="zh-CN" altLang="en-US" dirty="0"/>
              <a:t>第六章 </a:t>
            </a:r>
            <a:r>
              <a:rPr lang="en-US" altLang="zh-CN" dirty="0">
                <a:effectLst/>
              </a:rPr>
              <a:t>X</a:t>
            </a:r>
            <a:r>
              <a:rPr lang="zh-CN" altLang="zh-CN" dirty="0">
                <a:effectLst/>
              </a:rPr>
              <a:t>射线和激光</a:t>
            </a: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96325" y="1062707"/>
            <a:ext cx="7772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en-US" altLang="zh-CN" sz="6600" b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《</a:t>
            </a:r>
            <a:r>
              <a:rPr kumimoji="0" lang="zh-CN" altLang="en-US" sz="6600" b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原子物理学</a:t>
            </a:r>
            <a:r>
              <a:rPr kumimoji="0" lang="en-US" altLang="zh-CN" sz="6600" b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》</a:t>
            </a:r>
            <a:endParaRPr kumimoji="0" lang="zh-CN" altLang="en-US" sz="5400" b="0" dirty="0">
              <a:solidFill>
                <a:srgbClr val="E483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04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01000000000000119081597221529_s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42817" y="1219200"/>
            <a:ext cx="3667783" cy="2238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射线吸收谱和吸收限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243294" y="4172363"/>
            <a:ext cx="4724308" cy="181588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 algn="just">
              <a:defRPr/>
            </a:pP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这些波长位置称为吸收限或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吸收边缘</a:t>
            </a:r>
            <a:r>
              <a:rPr lang="en-US" altLang="zh-CN" sz="2800" dirty="0">
                <a:solidFill>
                  <a:srgbClr val="000066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absorption edge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，并用壳层的记号表示，如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边、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80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边、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80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II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边、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80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III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边等。</a:t>
            </a:r>
            <a:endParaRPr lang="en-US" altLang="zh-CN" sz="280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55963" y="2246477"/>
            <a:ext cx="4177496" cy="181588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 algn="just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实验测得：</a:t>
            </a:r>
            <a:r>
              <a:rPr lang="zh-CN" altLang="en-US" sz="2800" dirty="0">
                <a:solidFill>
                  <a:srgbClr val="000066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物质的吸收系数</a:t>
            </a:r>
            <a:r>
              <a:rPr lang="el-GR" altLang="zh-CN" sz="2800" i="1" dirty="0">
                <a:solidFill>
                  <a:srgbClr val="000066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μ</a:t>
            </a:r>
            <a:r>
              <a:rPr lang="zh-CN" altLang="el-GR" sz="2800" dirty="0">
                <a:solidFill>
                  <a:srgbClr val="000066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随</a:t>
            </a:r>
            <a:r>
              <a:rPr lang="el-GR" altLang="zh-CN" sz="2800" dirty="0">
                <a:solidFill>
                  <a:srgbClr val="000066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l-GR" sz="2800" dirty="0">
                <a:solidFill>
                  <a:srgbClr val="000066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射线波长</a:t>
            </a:r>
            <a:r>
              <a:rPr lang="el-GR" altLang="zh-CN" sz="2800" dirty="0">
                <a:solidFill>
                  <a:srgbClr val="000066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zh-CN" altLang="el-GR" sz="2800" dirty="0">
                <a:solidFill>
                  <a:srgbClr val="000066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呈现单调上升的趋势，但在某些波长处会有</a:t>
            </a:r>
            <a:r>
              <a:rPr lang="zh-CN" altLang="el-GR" sz="2800" dirty="0">
                <a:solidFill>
                  <a:srgbClr val="FF0000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突变</a:t>
            </a:r>
            <a:r>
              <a:rPr lang="zh-CN" altLang="el-GR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l-GR" altLang="zh-CN" sz="280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449012"/>
            <a:ext cx="2910202" cy="287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207380" y="1178042"/>
            <a:ext cx="439254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低能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射线：</a:t>
            </a:r>
            <a:endParaRPr lang="en-US" altLang="zh-CN" sz="280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光电</a:t>
            </a:r>
            <a:r>
              <a:rPr lang="en-US" altLang="zh-CN" sz="28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+Compton Scattering</a:t>
            </a:r>
          </a:p>
        </p:txBody>
      </p:sp>
    </p:spTree>
    <p:extLst>
      <p:ext uri="{BB962C8B-B14F-4D97-AF65-F5344CB8AC3E}">
        <p14:creationId xmlns:p14="http://schemas.microsoft.com/office/powerpoint/2010/main" val="1825425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吸收限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80999" y="1371600"/>
            <a:ext cx="8028363" cy="472440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吸收限主要是由光电效应引起的：当</a:t>
            </a:r>
            <a:r>
              <a:rPr lang="en-US" altLang="zh-CN" sz="3200" dirty="0"/>
              <a:t>X</a:t>
            </a:r>
            <a:r>
              <a:rPr lang="zh-CN" altLang="en-US" sz="3200" dirty="0"/>
              <a:t>射线的光子能量正好等于原子中某一壳层的能量，就激发出一个该壳层的电子，</a:t>
            </a:r>
            <a:r>
              <a:rPr lang="en-US" altLang="zh-CN" sz="3200" dirty="0"/>
              <a:t>X</a:t>
            </a:r>
            <a:r>
              <a:rPr lang="zh-CN" altLang="en-US" sz="3200" dirty="0"/>
              <a:t>射线被吸收，产生光电效应。使吸收系数</a:t>
            </a:r>
            <a:r>
              <a:rPr lang="en-US" altLang="zh-CN" sz="3200" dirty="0"/>
              <a:t>μ</a:t>
            </a:r>
            <a:r>
              <a:rPr lang="zh-CN" altLang="en-US" sz="3200" dirty="0"/>
              <a:t>突变性增大。</a:t>
            </a:r>
          </a:p>
          <a:p>
            <a:r>
              <a:rPr lang="zh-CN" altLang="en-US" sz="3200" dirty="0"/>
              <a:t> 吸收限与原子能级的精细结构对应。如</a:t>
            </a:r>
            <a:r>
              <a:rPr lang="en-US" altLang="zh-CN" sz="3200" dirty="0"/>
              <a:t>K</a:t>
            </a:r>
            <a:r>
              <a:rPr lang="zh-CN" altLang="en-US" sz="3200" dirty="0"/>
              <a:t>只有一个壳层，</a:t>
            </a:r>
            <a:r>
              <a:rPr lang="en-US" altLang="zh-CN" sz="3200" dirty="0"/>
              <a:t>L</a:t>
            </a:r>
            <a:r>
              <a:rPr lang="zh-CN" altLang="en-US" sz="3200" dirty="0"/>
              <a:t>系有三个副层，前者只有一个吸收边，后者有三个吸收边。</a:t>
            </a:r>
          </a:p>
          <a:p>
            <a:r>
              <a:rPr lang="en-US" altLang="zh-CN" sz="3200" dirty="0"/>
              <a:t>K, L</a:t>
            </a:r>
            <a:r>
              <a:rPr lang="en-US" altLang="zh-CN" sz="3200" baseline="-25000" dirty="0"/>
              <a:t>I</a:t>
            </a:r>
            <a:r>
              <a:rPr lang="en-US" altLang="zh-CN" sz="3200" dirty="0"/>
              <a:t>, L</a:t>
            </a:r>
            <a:r>
              <a:rPr lang="en-US" altLang="zh-CN" sz="3200" baseline="-25000" dirty="0"/>
              <a:t>II</a:t>
            </a:r>
            <a:r>
              <a:rPr lang="en-US" altLang="zh-CN" sz="3200" dirty="0"/>
              <a:t>, L</a:t>
            </a:r>
            <a:r>
              <a:rPr lang="en-US" altLang="zh-CN" sz="3200" baseline="-25000" dirty="0"/>
              <a:t>III</a:t>
            </a:r>
            <a:r>
              <a:rPr lang="en-US" altLang="zh-CN" sz="3200" dirty="0"/>
              <a:t> </a:t>
            </a:r>
            <a:r>
              <a:rPr lang="zh-CN" altLang="en-US" sz="3200" dirty="0"/>
              <a:t>分别代表光子激发</a:t>
            </a:r>
            <a:r>
              <a:rPr lang="en-US" altLang="zh-CN" sz="3200" dirty="0"/>
              <a:t>1S, 2S</a:t>
            </a:r>
            <a:r>
              <a:rPr lang="en-US" altLang="zh-CN" sz="3200"/>
              <a:t>, 2P</a:t>
            </a:r>
            <a:r>
              <a:rPr lang="en-US" altLang="zh-CN" sz="3200" baseline="-25000" dirty="0"/>
              <a:t>3</a:t>
            </a:r>
            <a:r>
              <a:rPr lang="en-US" altLang="zh-CN" sz="3200" baseline="-25000"/>
              <a:t>/2</a:t>
            </a:r>
            <a:r>
              <a:rPr lang="en-US" altLang="zh-CN" sz="3200"/>
              <a:t>, 2P</a:t>
            </a:r>
            <a:r>
              <a:rPr lang="en-US" altLang="zh-CN" sz="3200" baseline="-25000" dirty="0"/>
              <a:t>1</a:t>
            </a:r>
            <a:r>
              <a:rPr lang="en-US" altLang="zh-CN" sz="3200" baseline="-25000"/>
              <a:t>/2</a:t>
            </a:r>
            <a:r>
              <a:rPr lang="en-US" altLang="zh-CN" sz="3200"/>
              <a:t> </a:t>
            </a:r>
            <a:r>
              <a:rPr lang="zh-CN" altLang="en-US" sz="3200" dirty="0"/>
              <a:t>能级上的电子。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961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由吸收限求标识谱的波数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 bwMode="gray">
              <a:xfrm>
                <a:off x="496887" y="2304669"/>
                <a:ext cx="7351713" cy="1133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 cap="flat" cmpd="sng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特征线为：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波数为：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 </m:t>
                          </m:r>
                        </m:e>
                      </m:groupCh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6887" y="2304669"/>
                <a:ext cx="7351713" cy="1133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03187" y="3642932"/>
            <a:ext cx="85836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zh-CN" altLang="en-US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　吸收限的存在，再一次有力地证实了原子中电子壳层结构的实在性。</a:t>
            </a:r>
          </a:p>
        </p:txBody>
      </p:sp>
    </p:spTree>
    <p:extLst>
      <p:ext uri="{BB962C8B-B14F-4D97-AF65-F5344CB8AC3E}">
        <p14:creationId xmlns:p14="http://schemas.microsoft.com/office/powerpoint/2010/main" val="12842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235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0"/>
            <a:ext cx="8610600" cy="914400"/>
          </a:xfrm>
        </p:spPr>
        <p:txBody>
          <a:bodyPr/>
          <a:lstStyle/>
          <a:p>
            <a:r>
              <a:rPr lang="en-US" altLang="zh-CN" sz="3200" i="1">
                <a:solidFill>
                  <a:srgbClr val="FF0000"/>
                </a:solidFill>
                <a:sym typeface="Symbol" panose="05050102010706020507" pitchFamily="18" charset="2"/>
              </a:rPr>
              <a:t> =  </a:t>
            </a:r>
            <a:r>
              <a:rPr lang="en-US" altLang="zh-CN" sz="320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800">
                <a:solidFill>
                  <a:srgbClr val="FF0000"/>
                </a:solidFill>
                <a:sym typeface="Symbol" panose="05050102010706020507" pitchFamily="18" charset="2"/>
              </a:rPr>
              <a:t>photoelectric</a:t>
            </a:r>
            <a:r>
              <a:rPr lang="en-US" altLang="zh-CN" sz="3200">
                <a:solidFill>
                  <a:srgbClr val="FF0000"/>
                </a:solidFill>
                <a:sym typeface="Symbol" panose="05050102010706020507" pitchFamily="18" charset="2"/>
              </a:rPr>
              <a:t>) +</a:t>
            </a:r>
            <a:r>
              <a:rPr lang="en-US" altLang="zh-CN" sz="3200" i="1">
                <a:solidFill>
                  <a:srgbClr val="FF0000"/>
                </a:solidFill>
                <a:sym typeface="Symbol" panose="05050102010706020507" pitchFamily="18" charset="2"/>
              </a:rPr>
              <a:t>  </a:t>
            </a:r>
            <a:r>
              <a:rPr lang="en-US" altLang="zh-CN" sz="320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800">
                <a:solidFill>
                  <a:srgbClr val="FF0000"/>
                </a:solidFill>
                <a:sym typeface="Symbol" panose="05050102010706020507" pitchFamily="18" charset="2"/>
              </a:rPr>
              <a:t>Compton</a:t>
            </a:r>
            <a:r>
              <a:rPr lang="en-US" altLang="zh-CN" sz="3200">
                <a:solidFill>
                  <a:srgbClr val="FF0000"/>
                </a:solidFill>
                <a:sym typeface="Symbol" panose="05050102010706020507" pitchFamily="18" charset="2"/>
              </a:rPr>
              <a:t>) +</a:t>
            </a:r>
            <a:r>
              <a:rPr lang="en-US" altLang="zh-CN" sz="3200" i="1">
                <a:solidFill>
                  <a:srgbClr val="FF0000"/>
                </a:solidFill>
                <a:sym typeface="Symbol" panose="05050102010706020507" pitchFamily="18" charset="2"/>
              </a:rPr>
              <a:t>  </a:t>
            </a:r>
            <a:r>
              <a:rPr lang="en-US" altLang="zh-CN" sz="320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800">
                <a:solidFill>
                  <a:srgbClr val="FF0000"/>
                </a:solidFill>
                <a:sym typeface="Symbol" panose="05050102010706020507" pitchFamily="18" charset="2"/>
              </a:rPr>
              <a:t>Rayleigh</a:t>
            </a:r>
            <a:r>
              <a:rPr lang="en-US" altLang="zh-CN" sz="320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2235395" name="Picture 3" descr="a31"/>
          <p:cNvPicPr>
            <a:picLocks noChangeAspect="1" noChangeArrowheads="1"/>
          </p:cNvPicPr>
          <p:nvPr/>
        </p:nvPicPr>
        <p:blipFill>
          <a:blip r:embed="rId2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35396" name="Picture 4" descr="a31"/>
          <p:cNvPicPr>
            <a:picLocks noChangeAspect="1" noChangeArrowheads="1"/>
          </p:cNvPicPr>
          <p:nvPr/>
        </p:nvPicPr>
        <p:blipFill>
          <a:blip r:embed="rId3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3352800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35397" name="Picture 5" descr="a31"/>
          <p:cNvPicPr>
            <a:picLocks noChangeAspect="1" noChangeArrowheads="1"/>
          </p:cNvPicPr>
          <p:nvPr/>
        </p:nvPicPr>
        <p:blipFill>
          <a:blip r:embed="rId4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228600"/>
            <a:ext cx="3352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35398" name="Picture 6" descr="a31"/>
          <p:cNvPicPr>
            <a:picLocks noChangeAspect="1" noChangeArrowheads="1"/>
          </p:cNvPicPr>
          <p:nvPr/>
        </p:nvPicPr>
        <p:blipFill>
          <a:blip r:embed="rId5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352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35399" name="AutoShape 7"/>
          <p:cNvSpPr>
            <a:spLocks noChangeArrowheads="1"/>
          </p:cNvSpPr>
          <p:nvPr/>
        </p:nvSpPr>
        <p:spPr bwMode="auto">
          <a:xfrm>
            <a:off x="3657600" y="2438400"/>
            <a:ext cx="1905000" cy="1447800"/>
          </a:xfrm>
          <a:prstGeom prst="wedgeRectCallout">
            <a:avLst>
              <a:gd name="adj1" fmla="val 85250"/>
              <a:gd name="adj2" fmla="val 14694"/>
            </a:avLst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US" altLang="zh-CN" sz="2400">
                <a:solidFill>
                  <a:srgbClr val="FF0000"/>
                </a:solidFill>
              </a:rPr>
              <a:t>Low energy side: </a:t>
            </a:r>
          </a:p>
          <a:p>
            <a:pPr algn="ctr">
              <a:spcBef>
                <a:spcPct val="0"/>
              </a:spcBef>
            </a:pPr>
            <a:r>
              <a:rPr lang="en-US" altLang="zh-CN" sz="2400" i="1" dirty="0">
                <a:solidFill>
                  <a:srgbClr val="FF0000"/>
                </a:solidFill>
                <a:sym typeface="Symbol" panose="05050102010706020507" pitchFamily="18" charset="2"/>
              </a:rPr>
              <a:t> </a:t>
            </a:r>
            <a:r>
              <a:rPr lang="en-US" altLang="zh-CN" sz="2400" dirty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photoelectric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2235400" name="AutoShape 8"/>
          <p:cNvSpPr>
            <a:spLocks noChangeArrowheads="1"/>
          </p:cNvSpPr>
          <p:nvPr/>
        </p:nvSpPr>
        <p:spPr bwMode="auto">
          <a:xfrm>
            <a:off x="3657600" y="4191000"/>
            <a:ext cx="1905000" cy="1295400"/>
          </a:xfrm>
          <a:prstGeom prst="wedgeRectCallout">
            <a:avLst>
              <a:gd name="adj1" fmla="val -80500"/>
              <a:gd name="adj2" fmla="val 27694"/>
            </a:avLst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US" altLang="zh-CN" sz="2000">
                <a:solidFill>
                  <a:srgbClr val="0000FF"/>
                </a:solidFill>
              </a:rPr>
              <a:t>High energy side: </a:t>
            </a:r>
          </a:p>
          <a:p>
            <a:pPr algn="ctr">
              <a:spcBef>
                <a:spcPct val="0"/>
              </a:spcBef>
            </a:pPr>
            <a:r>
              <a:rPr lang="en-US" altLang="zh-CN" sz="2000" i="1" dirty="0">
                <a:solidFill>
                  <a:srgbClr val="0000FF"/>
                </a:solidFill>
                <a:sym typeface="Symbol" panose="05050102010706020507" pitchFamily="18" charset="2"/>
              </a:rPr>
              <a:t> </a:t>
            </a:r>
            <a:r>
              <a:rPr lang="en-US" altLang="zh-CN" sz="2000" dirty="0">
                <a:solidFill>
                  <a:srgbClr val="0000FF"/>
                </a:solidFill>
                <a:sym typeface="Symbol" panose="05050102010706020507" pitchFamily="18" charset="2"/>
              </a:rPr>
              <a:t>(</a:t>
            </a: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Compton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2235401" name="Picture 9" descr="a30"/>
          <p:cNvPicPr>
            <a:picLocks noChangeAspect="1" noChangeArrowheads="1"/>
          </p:cNvPicPr>
          <p:nvPr/>
        </p:nvPicPr>
        <p:blipFill>
          <a:blip r:embed="rId6" cstate="hqprint">
            <a:lum contras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228600"/>
            <a:ext cx="2590800" cy="1673225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19664-6CC9-C63D-8C17-EF1FAFCF364B}"/>
              </a:ext>
            </a:extLst>
          </p:cNvPr>
          <p:cNvSpPr txBox="1"/>
          <p:nvPr/>
        </p:nvSpPr>
        <p:spPr>
          <a:xfrm>
            <a:off x="3695700" y="595289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800" dirty="0">
                <a:solidFill>
                  <a:schemeClr val="tx1"/>
                </a:solidFill>
                <a:latin typeface="+mn-ea"/>
                <a:ea typeface="+mn-ea"/>
              </a:rPr>
              <a:t>相干散射</a:t>
            </a:r>
            <a:r>
              <a:rPr lang="en-US" sz="1800" dirty="0">
                <a:solidFill>
                  <a:schemeClr val="tx1"/>
                </a:solidFill>
                <a:latin typeface="+mn-ea"/>
                <a:ea typeface="+mn-ea"/>
                <a:sym typeface="Wingdings" pitchFamily="2" charset="2"/>
              </a:rPr>
              <a:t></a:t>
            </a:r>
            <a:r>
              <a:rPr lang="en-US" sz="1800" dirty="0" err="1">
                <a:solidFill>
                  <a:schemeClr val="tx1"/>
                </a:solidFill>
                <a:latin typeface="+mn-ea"/>
                <a:ea typeface="+mn-ea"/>
                <a:sym typeface="Wingdings" pitchFamily="2" charset="2"/>
              </a:rPr>
              <a:t>瑞利散射</a:t>
            </a:r>
            <a:endParaRPr lang="en-CN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871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23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223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35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35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35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35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5399" grpId="0" animBg="1" autoUpdateAnimBg="0"/>
      <p:bldP spid="2235400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射线的吸收</a:t>
            </a:r>
            <a:endParaRPr lang="en-US" dirty="0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7FCE9-F043-4DF3-8957-F3B699ACE436}" type="slidenum">
              <a:rPr lang="en-US" altLang="zh-CN"/>
              <a:pPr/>
              <a:t>14</a:t>
            </a:fld>
            <a:endParaRPr lang="en-US" altLang="zh-CN"/>
          </a:p>
        </p:txBody>
      </p:sp>
      <p:pic>
        <p:nvPicPr>
          <p:cNvPr id="2236418" name="Picture 2" descr="a31"/>
          <p:cNvPicPr>
            <a:picLocks noChangeAspect="1" noChangeArrowheads="1"/>
          </p:cNvPicPr>
          <p:nvPr/>
        </p:nvPicPr>
        <p:blipFill>
          <a:blip r:embed="rId2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447800"/>
            <a:ext cx="5486400" cy="44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36420" name="Text Box 4"/>
          <p:cNvSpPr txBox="1">
            <a:spLocks noChangeArrowheads="1"/>
          </p:cNvSpPr>
          <p:nvPr/>
        </p:nvSpPr>
        <p:spPr bwMode="auto">
          <a:xfrm>
            <a:off x="3657600" y="16764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/>
          </a:p>
        </p:txBody>
      </p:sp>
      <p:sp>
        <p:nvSpPr>
          <p:cNvPr id="2236421" name="AutoShape 5"/>
          <p:cNvSpPr>
            <a:spLocks noChangeArrowheads="1"/>
          </p:cNvSpPr>
          <p:nvPr/>
        </p:nvSpPr>
        <p:spPr bwMode="auto">
          <a:xfrm>
            <a:off x="152400" y="1524000"/>
            <a:ext cx="1905000" cy="1447800"/>
          </a:xfrm>
          <a:prstGeom prst="wedgeRectCallout">
            <a:avLst>
              <a:gd name="adj1" fmla="val 99417"/>
              <a:gd name="adj2" fmla="val 7565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低能段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pPr algn="ctr">
              <a:spcBef>
                <a:spcPct val="0"/>
              </a:spcBef>
            </a:pPr>
            <a:r>
              <a:rPr lang="en-US" altLang="zh-CN" sz="2800" i="1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 </a:t>
            </a:r>
            <a:r>
              <a:rPr lang="en-US" altLang="zh-CN" sz="2800" baseline="-250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photoelectric</a:t>
            </a:r>
          </a:p>
        </p:txBody>
      </p:sp>
      <p:sp>
        <p:nvSpPr>
          <p:cNvPr id="2236422" name="AutoShape 6"/>
          <p:cNvSpPr>
            <a:spLocks noChangeArrowheads="1"/>
          </p:cNvSpPr>
          <p:nvPr/>
        </p:nvSpPr>
        <p:spPr bwMode="auto">
          <a:xfrm>
            <a:off x="7086600" y="3276600"/>
            <a:ext cx="1905000" cy="1600200"/>
          </a:xfrm>
          <a:prstGeom prst="wedgeRectCallout">
            <a:avLst>
              <a:gd name="adj1" fmla="val -102703"/>
              <a:gd name="adj2" fmla="val 31878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zh-CN" altLang="en-US" sz="2800" b="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高能段：</a:t>
            </a:r>
            <a:br>
              <a:rPr lang="en-US" altLang="zh-CN" sz="2800" i="1" dirty="0">
                <a:solidFill>
                  <a:schemeClr val="hlink"/>
                </a:solidFill>
                <a:sym typeface="Symbol" panose="05050102010706020507" pitchFamily="18" charset="2"/>
              </a:rPr>
            </a:br>
            <a:r>
              <a:rPr lang="en-US" altLang="zh-CN" sz="2800" i="1" dirty="0">
                <a:solidFill>
                  <a:schemeClr val="tx1"/>
                </a:solidFill>
                <a:sym typeface="Symbol" panose="05050102010706020507" pitchFamily="18" charset="2"/>
              </a:rPr>
              <a:t></a:t>
            </a:r>
            <a:br>
              <a:rPr lang="en-US" altLang="zh-CN" sz="2800" i="1" dirty="0">
                <a:solidFill>
                  <a:schemeClr val="tx1"/>
                </a:solidFill>
                <a:sym typeface="Symbol" panose="05050102010706020507" pitchFamily="18" charset="2"/>
              </a:rPr>
            </a:br>
            <a:r>
              <a:rPr lang="en-US" altLang="zh-CN" sz="2800" i="1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zh-CN" sz="2800" baseline="-25000" dirty="0">
                <a:solidFill>
                  <a:schemeClr val="tx1"/>
                </a:solidFill>
                <a:sym typeface="Symbol" panose="05050102010706020507" pitchFamily="18" charset="2"/>
              </a:rPr>
              <a:t>Compton</a:t>
            </a:r>
          </a:p>
        </p:txBody>
      </p:sp>
      <p:pic>
        <p:nvPicPr>
          <p:cNvPr id="2236423" name="Picture 7" descr="a30"/>
          <p:cNvPicPr>
            <a:picLocks noChangeAspect="1" noChangeArrowheads="1"/>
          </p:cNvPicPr>
          <p:nvPr/>
        </p:nvPicPr>
        <p:blipFill>
          <a:blip r:embed="rId3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1447800"/>
            <a:ext cx="2590800" cy="1673225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36425" name="AutoShape 9"/>
          <p:cNvSpPr>
            <a:spLocks noChangeArrowheads="1"/>
          </p:cNvSpPr>
          <p:nvPr/>
        </p:nvSpPr>
        <p:spPr bwMode="auto">
          <a:xfrm>
            <a:off x="3886200" y="3962400"/>
            <a:ext cx="457200" cy="304800"/>
          </a:xfrm>
          <a:prstGeom prst="wedgeRoundRectCallout">
            <a:avLst>
              <a:gd name="adj1" fmla="val -694"/>
              <a:gd name="adj2" fmla="val -114065"/>
              <a:gd name="adj3" fmla="val 16667"/>
            </a:avLst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zh-CN"/>
          </a:p>
        </p:txBody>
      </p:sp>
      <p:sp>
        <p:nvSpPr>
          <p:cNvPr id="2236426" name="AutoShape 10"/>
          <p:cNvSpPr>
            <a:spLocks noChangeArrowheads="1"/>
          </p:cNvSpPr>
          <p:nvPr/>
        </p:nvSpPr>
        <p:spPr bwMode="auto">
          <a:xfrm>
            <a:off x="4648200" y="4572000"/>
            <a:ext cx="457200" cy="304800"/>
          </a:xfrm>
          <a:prstGeom prst="wedgeRoundRectCallout">
            <a:avLst>
              <a:gd name="adj1" fmla="val 109722"/>
              <a:gd name="adj2" fmla="val -49477"/>
              <a:gd name="adj3" fmla="val 16667"/>
            </a:avLst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zh-CN"/>
          </a:p>
        </p:txBody>
      </p:sp>
      <p:sp>
        <p:nvSpPr>
          <p:cNvPr id="2236427" name="AutoShape 11"/>
          <p:cNvSpPr>
            <a:spLocks noChangeArrowheads="1"/>
          </p:cNvSpPr>
          <p:nvPr/>
        </p:nvSpPr>
        <p:spPr bwMode="auto">
          <a:xfrm>
            <a:off x="3200400" y="3733800"/>
            <a:ext cx="609600" cy="304800"/>
          </a:xfrm>
          <a:prstGeom prst="wedgeRoundRectCallout">
            <a:avLst>
              <a:gd name="adj1" fmla="val -19009"/>
              <a:gd name="adj2" fmla="val 93750"/>
              <a:gd name="adj3" fmla="val 16667"/>
            </a:avLst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zh-CN"/>
          </a:p>
        </p:txBody>
      </p:sp>
      <p:sp>
        <p:nvSpPr>
          <p:cNvPr id="2236428" name="Line 12"/>
          <p:cNvSpPr>
            <a:spLocks noChangeShapeType="1"/>
          </p:cNvSpPr>
          <p:nvPr/>
        </p:nvSpPr>
        <p:spPr bwMode="auto">
          <a:xfrm flipV="1">
            <a:off x="7086600" y="1447800"/>
            <a:ext cx="0" cy="1447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2095500" y="5760720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chemeClr val="tx1"/>
                </a:solidFill>
              </a:rPr>
              <a:t> =  </a:t>
            </a:r>
            <a:r>
              <a:rPr lang="en-US" altLang="zh-CN" sz="2800" baseline="-25000" dirty="0">
                <a:solidFill>
                  <a:schemeClr val="tx1"/>
                </a:solidFill>
              </a:rPr>
              <a:t>photoelectric</a:t>
            </a:r>
            <a:r>
              <a:rPr lang="en-US" altLang="zh-CN" sz="2800" dirty="0">
                <a:solidFill>
                  <a:schemeClr val="tx1"/>
                </a:solidFill>
              </a:rPr>
              <a:t> +</a:t>
            </a:r>
            <a:r>
              <a:rPr lang="en-US" altLang="zh-CN" sz="2800" i="1" dirty="0">
                <a:solidFill>
                  <a:schemeClr val="tx1"/>
                </a:solidFill>
              </a:rPr>
              <a:t>  </a:t>
            </a:r>
            <a:r>
              <a:rPr lang="en-US" altLang="zh-CN" sz="2800" baseline="-25000" dirty="0">
                <a:solidFill>
                  <a:schemeClr val="tx1"/>
                </a:solidFill>
              </a:rPr>
              <a:t>Compton</a:t>
            </a:r>
            <a:r>
              <a:rPr lang="en-US" altLang="zh-CN" sz="2800" dirty="0">
                <a:solidFill>
                  <a:schemeClr val="tx1"/>
                </a:solidFill>
              </a:rPr>
              <a:t> +</a:t>
            </a:r>
            <a:r>
              <a:rPr lang="en-US" altLang="zh-CN" sz="2800" i="1" dirty="0">
                <a:solidFill>
                  <a:schemeClr val="tx1"/>
                </a:solidFill>
              </a:rPr>
              <a:t>  </a:t>
            </a:r>
            <a:r>
              <a:rPr lang="en-US" altLang="zh-CN" sz="2800" baseline="-25000" dirty="0">
                <a:solidFill>
                  <a:schemeClr val="tx1"/>
                </a:solidFill>
              </a:rPr>
              <a:t>Rayleigh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7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36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36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36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36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6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36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36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3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3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3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6421" grpId="0" animBg="1" autoUpdateAnimBg="0"/>
      <p:bldP spid="2236422" grpId="0" animBg="1" autoUpdateAnimBg="0"/>
      <p:bldP spid="2236425" grpId="0" animBg="1" autoUpdateAnimBg="0"/>
      <p:bldP spid="2236426" grpId="0" animBg="1" autoUpdateAnimBg="0"/>
      <p:bldP spid="2236427" grpId="0" animBg="1" autoUpdateAnimBg="0"/>
      <p:bldP spid="22364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6517-52FD-2DEB-E8B1-DD10BECB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瑞利散射效应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E3F8A-3F12-0856-1836-A6E6506A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0207-A000-E0E9-2FE3-628054BC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15</a:t>
            </a:fld>
            <a:endParaRPr lang="en-US" altLang="zh-CN" dirty="0"/>
          </a:p>
        </p:txBody>
      </p:sp>
      <p:pic>
        <p:nvPicPr>
          <p:cNvPr id="8" name="Picture 7" descr="A picture containing text, font, algebra, guide&#10;&#10;Description automatically generated">
            <a:extLst>
              <a:ext uri="{FF2B5EF4-FFF2-40B4-BE49-F238E27FC236}">
                <a16:creationId xmlns:a16="http://schemas.microsoft.com/office/drawing/2014/main" id="{CC951F8E-281C-ACAB-A116-8D60636A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6" y="1883744"/>
            <a:ext cx="7772400" cy="1943100"/>
          </a:xfrm>
          <a:prstGeom prst="rect">
            <a:avLst/>
          </a:prstGeom>
        </p:spPr>
      </p:pic>
      <p:pic>
        <p:nvPicPr>
          <p:cNvPr id="10" name="Picture 9" descr="A picture containing text, font, algebra, receipt&#10;&#10;Description automatically generated">
            <a:extLst>
              <a:ext uri="{FF2B5EF4-FFF2-40B4-BE49-F238E27FC236}">
                <a16:creationId xmlns:a16="http://schemas.microsoft.com/office/drawing/2014/main" id="{3F78F357-F544-265C-75C0-000752CF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3" y="3886200"/>
            <a:ext cx="7086600" cy="2132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C1D15B-AAEC-A7C2-1A96-0979F8D655D6}"/>
              </a:ext>
            </a:extLst>
          </p:cNvPr>
          <p:cNvSpPr txBox="1"/>
          <p:nvPr/>
        </p:nvSpPr>
        <p:spPr>
          <a:xfrm>
            <a:off x="1056956" y="1219200"/>
            <a:ext cx="7239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粒子尺度远小于入射光波长时（小于波长的十分之一），其各方向上的散射光强度是不一样的，该强度与入射光的波长四次方成反比，这种现象称为瑞利散射。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417911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EB62D-3863-46A9-9855-2E8C6FAF672B}" type="slidenum">
              <a:rPr lang="en-US" altLang="zh-CN"/>
              <a:pPr/>
              <a:t>16</a:t>
            </a:fld>
            <a:endParaRPr lang="en-US" altLang="zh-CN"/>
          </a:p>
        </p:txBody>
      </p:sp>
      <p:pic>
        <p:nvPicPr>
          <p:cNvPr id="2237442" name="Picture 2" descr="a32"/>
          <p:cNvPicPr>
            <a:picLocks noChangeAspect="1" noChangeArrowheads="1"/>
          </p:cNvPicPr>
          <p:nvPr/>
        </p:nvPicPr>
        <p:blipFill>
          <a:blip r:embed="rId3" cstate="hqprint">
            <a:lum contras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12" t="2174" r="8974"/>
          <a:stretch>
            <a:fillRect/>
          </a:stretch>
        </p:blipFill>
        <p:spPr bwMode="auto">
          <a:xfrm>
            <a:off x="609600" y="76200"/>
            <a:ext cx="7848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37443" name="Picture 3" descr="a31"/>
          <p:cNvPicPr>
            <a:picLocks noChangeAspect="1" noChangeArrowheads="1"/>
          </p:cNvPicPr>
          <p:nvPr/>
        </p:nvPicPr>
        <p:blipFill>
          <a:blip r:embed="rId4" cstate="hqprint">
            <a:lum contras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505200"/>
            <a:ext cx="3352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37444" name="Line 4"/>
          <p:cNvSpPr>
            <a:spLocks noChangeShapeType="1"/>
          </p:cNvSpPr>
          <p:nvPr/>
        </p:nvSpPr>
        <p:spPr bwMode="auto">
          <a:xfrm flipH="1" flipV="1">
            <a:off x="1828800" y="3048000"/>
            <a:ext cx="76200" cy="1676400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7446" name="AutoShape 6"/>
          <p:cNvSpPr>
            <a:spLocks noChangeArrowheads="1"/>
          </p:cNvSpPr>
          <p:nvPr/>
        </p:nvSpPr>
        <p:spPr bwMode="auto">
          <a:xfrm>
            <a:off x="762000" y="1676400"/>
            <a:ext cx="1371600" cy="609600"/>
          </a:xfrm>
          <a:prstGeom prst="bracketPair">
            <a:avLst>
              <a:gd name="adj" fmla="val 16667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7447" name="Rectangle 7"/>
          <p:cNvSpPr>
            <a:spLocks noChangeArrowheads="1"/>
          </p:cNvSpPr>
          <p:nvPr/>
        </p:nvSpPr>
        <p:spPr bwMode="auto">
          <a:xfrm>
            <a:off x="4572000" y="152400"/>
            <a:ext cx="990600" cy="381000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7448" name="Text Box 8"/>
          <p:cNvSpPr txBox="1">
            <a:spLocks noChangeArrowheads="1"/>
          </p:cNvSpPr>
          <p:nvPr/>
        </p:nvSpPr>
        <p:spPr bwMode="auto">
          <a:xfrm>
            <a:off x="4038600" y="3962400"/>
            <a:ext cx="4953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200" i="1" dirty="0">
                <a:solidFill>
                  <a:srgbClr val="FF0000"/>
                </a:solidFill>
                <a:sym typeface="Symbol" panose="05050102010706020507" pitchFamily="18" charset="2"/>
              </a:rPr>
              <a:t> =  </a:t>
            </a:r>
            <a:r>
              <a:rPr lang="en-US" altLang="zh-CN" sz="22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photoelectric</a:t>
            </a:r>
            <a:r>
              <a:rPr lang="en-US" altLang="zh-CN" sz="2200" dirty="0">
                <a:solidFill>
                  <a:srgbClr val="FF0000"/>
                </a:solidFill>
                <a:sym typeface="Symbol" panose="05050102010706020507" pitchFamily="18" charset="2"/>
              </a:rPr>
              <a:t> +</a:t>
            </a:r>
            <a:r>
              <a:rPr lang="en-US" altLang="zh-CN" sz="2200" i="1" dirty="0">
                <a:solidFill>
                  <a:srgbClr val="FF0000"/>
                </a:solidFill>
                <a:sym typeface="Symbol" panose="05050102010706020507" pitchFamily="18" charset="2"/>
              </a:rPr>
              <a:t>  </a:t>
            </a:r>
            <a:r>
              <a:rPr lang="en-US" altLang="zh-CN" sz="22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Compton</a:t>
            </a:r>
            <a:r>
              <a:rPr lang="en-US" altLang="zh-CN" sz="2200" dirty="0">
                <a:solidFill>
                  <a:srgbClr val="FF0000"/>
                </a:solidFill>
                <a:sym typeface="Symbol" panose="05050102010706020507" pitchFamily="18" charset="2"/>
              </a:rPr>
              <a:t> +</a:t>
            </a:r>
            <a:r>
              <a:rPr lang="en-US" altLang="zh-CN" sz="2200" i="1" dirty="0">
                <a:solidFill>
                  <a:srgbClr val="FF0000"/>
                </a:solidFill>
                <a:sym typeface="Symbol" panose="05050102010706020507" pitchFamily="18" charset="2"/>
              </a:rPr>
              <a:t>  </a:t>
            </a:r>
            <a:r>
              <a:rPr lang="en-US" altLang="zh-CN" sz="22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Rayleigh</a:t>
            </a:r>
          </a:p>
        </p:txBody>
      </p:sp>
      <p:sp>
        <p:nvSpPr>
          <p:cNvPr id="2237451" name="Oval 11"/>
          <p:cNvSpPr>
            <a:spLocks noChangeArrowheads="1"/>
          </p:cNvSpPr>
          <p:nvPr/>
        </p:nvSpPr>
        <p:spPr bwMode="auto">
          <a:xfrm>
            <a:off x="838200" y="2743200"/>
            <a:ext cx="1219200" cy="3810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pic>
        <p:nvPicPr>
          <p:cNvPr id="2237454" name="Picture 14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689" y="4661214"/>
            <a:ext cx="1619309" cy="1619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37456" name="Text Box 16"/>
          <p:cNvSpPr txBox="1">
            <a:spLocks noChangeArrowheads="1"/>
          </p:cNvSpPr>
          <p:nvPr/>
        </p:nvSpPr>
        <p:spPr bwMode="auto">
          <a:xfrm>
            <a:off x="4114800" y="5083314"/>
            <a:ext cx="2438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Radiation Warning Symbol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3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37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23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7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37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37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37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37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37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37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37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37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37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7444" grpId="0" animBg="1"/>
      <p:bldP spid="2237446" grpId="0" animBg="1"/>
      <p:bldP spid="2237447" grpId="0" animBg="1"/>
      <p:bldP spid="2237448" grpId="0" autoUpdateAnimBg="0"/>
      <p:bldP spid="2237451" grpId="0" animBg="1"/>
      <p:bldP spid="223745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31"/>
          <p:cNvPicPr>
            <a:picLocks noChangeAspect="1" noChangeArrowheads="1"/>
          </p:cNvPicPr>
          <p:nvPr/>
        </p:nvPicPr>
        <p:blipFill>
          <a:blip r:embed="rId2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3173412"/>
            <a:ext cx="3505200" cy="31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a31"/>
          <p:cNvPicPr>
            <a:picLocks noChangeAspect="1" noChangeArrowheads="1"/>
          </p:cNvPicPr>
          <p:nvPr/>
        </p:nvPicPr>
        <p:blipFill>
          <a:blip r:embed="rId3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73062"/>
            <a:ext cx="34290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014376" y="5245861"/>
            <a:ext cx="2514600" cy="635000"/>
          </a:xfrm>
        </p:spPr>
        <p:txBody>
          <a:bodyPr>
            <a:normAutofit/>
          </a:bodyPr>
          <a:lstStyle/>
          <a:p>
            <a:pPr lvl="0"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rPr>
              <a:t>X</a:t>
            </a:r>
            <a:r>
              <a:rPr kumimoji="1"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rPr>
              <a:t>射线防护体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514600" y="1655762"/>
            <a:ext cx="381000" cy="304800"/>
          </a:xfrm>
          <a:custGeom>
            <a:avLst/>
            <a:gdLst>
              <a:gd name="G0" fmla="+- 6480 0 0"/>
              <a:gd name="G1" fmla="+- 8640 0 0"/>
              <a:gd name="G2" fmla="+- 4320 0 0"/>
              <a:gd name="G3" fmla="+- 21600 0 6480"/>
              <a:gd name="G4" fmla="+- 21600 0 8640"/>
              <a:gd name="G5" fmla="+- 21600 0 4320"/>
              <a:gd name="G6" fmla="+- 6480 0 10800"/>
              <a:gd name="G7" fmla="+- 8640 0 10800"/>
              <a:gd name="G8" fmla="*/ G7 4320 G6"/>
              <a:gd name="G9" fmla="+- 21600 0 G8"/>
              <a:gd name="T0" fmla="*/ G8 w 21600"/>
              <a:gd name="T1" fmla="*/ G1 h 21600"/>
              <a:gd name="T2" fmla="*/ G9 w 21600"/>
              <a:gd name="T3" fmla="*/ G4 h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600" h="21600">
                <a:moveTo>
                  <a:pt x="10800" y="0"/>
                </a:moveTo>
                <a:lnTo>
                  <a:pt x="6480" y="4320"/>
                </a:lnTo>
                <a:lnTo>
                  <a:pt x="8640" y="4320"/>
                </a:lnTo>
                <a:lnTo>
                  <a:pt x="8640" y="8640"/>
                </a:lnTo>
                <a:lnTo>
                  <a:pt x="4320" y="8640"/>
                </a:lnTo>
                <a:lnTo>
                  <a:pt x="4320" y="6480"/>
                </a:lnTo>
                <a:lnTo>
                  <a:pt x="0" y="10800"/>
                </a:lnTo>
                <a:lnTo>
                  <a:pt x="4320" y="15120"/>
                </a:lnTo>
                <a:lnTo>
                  <a:pt x="4320" y="12960"/>
                </a:lnTo>
                <a:lnTo>
                  <a:pt x="8640" y="12960"/>
                </a:lnTo>
                <a:lnTo>
                  <a:pt x="8640" y="17280"/>
                </a:lnTo>
                <a:lnTo>
                  <a:pt x="6480" y="17280"/>
                </a:lnTo>
                <a:lnTo>
                  <a:pt x="10800" y="21600"/>
                </a:lnTo>
                <a:lnTo>
                  <a:pt x="15120" y="17280"/>
                </a:lnTo>
                <a:lnTo>
                  <a:pt x="12960" y="17280"/>
                </a:lnTo>
                <a:lnTo>
                  <a:pt x="12960" y="12960"/>
                </a:lnTo>
                <a:lnTo>
                  <a:pt x="17280" y="12960"/>
                </a:lnTo>
                <a:lnTo>
                  <a:pt x="17280" y="15120"/>
                </a:lnTo>
                <a:lnTo>
                  <a:pt x="21600" y="10800"/>
                </a:lnTo>
                <a:lnTo>
                  <a:pt x="17280" y="6480"/>
                </a:lnTo>
                <a:lnTo>
                  <a:pt x="17280" y="8640"/>
                </a:lnTo>
                <a:lnTo>
                  <a:pt x="12960" y="8640"/>
                </a:lnTo>
                <a:lnTo>
                  <a:pt x="12960" y="4320"/>
                </a:lnTo>
                <a:lnTo>
                  <a:pt x="15120" y="4320"/>
                </a:lnTo>
                <a:close/>
              </a:path>
            </a:pathLst>
          </a:custGeom>
          <a:solidFill>
            <a:srgbClr val="0000FF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defTabSz="914400">
              <a:spcBef>
                <a:spcPct val="50000"/>
              </a:spcBef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</p:txBody>
      </p:sp>
      <p:pic>
        <p:nvPicPr>
          <p:cNvPr id="7" name="Picture 4" descr="a31"/>
          <p:cNvPicPr>
            <a:picLocks noChangeAspect="1" noChangeArrowheads="1"/>
          </p:cNvPicPr>
          <p:nvPr/>
        </p:nvPicPr>
        <p:blipFill>
          <a:blip r:embed="rId4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304800"/>
            <a:ext cx="3505200" cy="286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6400800" y="1274762"/>
            <a:ext cx="381000" cy="304800"/>
          </a:xfrm>
          <a:custGeom>
            <a:avLst/>
            <a:gdLst>
              <a:gd name="G0" fmla="+- 6480 0 0"/>
              <a:gd name="G1" fmla="+- 8640 0 0"/>
              <a:gd name="G2" fmla="+- 4320 0 0"/>
              <a:gd name="G3" fmla="+- 21600 0 6480"/>
              <a:gd name="G4" fmla="+- 21600 0 8640"/>
              <a:gd name="G5" fmla="+- 21600 0 4320"/>
              <a:gd name="G6" fmla="+- 6480 0 10800"/>
              <a:gd name="G7" fmla="+- 8640 0 10800"/>
              <a:gd name="G8" fmla="*/ G7 4320 G6"/>
              <a:gd name="G9" fmla="+- 21600 0 G8"/>
              <a:gd name="T0" fmla="*/ G8 w 21600"/>
              <a:gd name="T1" fmla="*/ G1 h 21600"/>
              <a:gd name="T2" fmla="*/ G9 w 21600"/>
              <a:gd name="T3" fmla="*/ G4 h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600" h="21600">
                <a:moveTo>
                  <a:pt x="10800" y="0"/>
                </a:moveTo>
                <a:lnTo>
                  <a:pt x="6480" y="4320"/>
                </a:lnTo>
                <a:lnTo>
                  <a:pt x="8640" y="4320"/>
                </a:lnTo>
                <a:lnTo>
                  <a:pt x="8640" y="8640"/>
                </a:lnTo>
                <a:lnTo>
                  <a:pt x="4320" y="8640"/>
                </a:lnTo>
                <a:lnTo>
                  <a:pt x="4320" y="6480"/>
                </a:lnTo>
                <a:lnTo>
                  <a:pt x="0" y="10800"/>
                </a:lnTo>
                <a:lnTo>
                  <a:pt x="4320" y="15120"/>
                </a:lnTo>
                <a:lnTo>
                  <a:pt x="4320" y="12960"/>
                </a:lnTo>
                <a:lnTo>
                  <a:pt x="8640" y="12960"/>
                </a:lnTo>
                <a:lnTo>
                  <a:pt x="8640" y="17280"/>
                </a:lnTo>
                <a:lnTo>
                  <a:pt x="6480" y="17280"/>
                </a:lnTo>
                <a:lnTo>
                  <a:pt x="10800" y="21600"/>
                </a:lnTo>
                <a:lnTo>
                  <a:pt x="15120" y="17280"/>
                </a:lnTo>
                <a:lnTo>
                  <a:pt x="12960" y="17280"/>
                </a:lnTo>
                <a:lnTo>
                  <a:pt x="12960" y="12960"/>
                </a:lnTo>
                <a:lnTo>
                  <a:pt x="17280" y="12960"/>
                </a:lnTo>
                <a:lnTo>
                  <a:pt x="17280" y="15120"/>
                </a:lnTo>
                <a:lnTo>
                  <a:pt x="21600" y="10800"/>
                </a:lnTo>
                <a:lnTo>
                  <a:pt x="17280" y="6480"/>
                </a:lnTo>
                <a:lnTo>
                  <a:pt x="17280" y="8640"/>
                </a:lnTo>
                <a:lnTo>
                  <a:pt x="12960" y="8640"/>
                </a:lnTo>
                <a:lnTo>
                  <a:pt x="12960" y="4320"/>
                </a:lnTo>
                <a:lnTo>
                  <a:pt x="15120" y="4320"/>
                </a:lnTo>
                <a:close/>
              </a:path>
            </a:pathLst>
          </a:custGeom>
          <a:solidFill>
            <a:srgbClr val="0000FF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defTabSz="914400">
              <a:spcBef>
                <a:spcPct val="50000"/>
              </a:spcBef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</p:txBody>
      </p:sp>
      <p:pic>
        <p:nvPicPr>
          <p:cNvPr id="9" name="Picture 3" descr="a31"/>
          <p:cNvPicPr>
            <a:picLocks noChangeAspect="1" noChangeArrowheads="1"/>
          </p:cNvPicPr>
          <p:nvPr/>
        </p:nvPicPr>
        <p:blipFill>
          <a:blip r:embed="rId5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179762"/>
            <a:ext cx="3429000" cy="31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514600" y="4017962"/>
            <a:ext cx="381000" cy="304800"/>
          </a:xfrm>
          <a:custGeom>
            <a:avLst/>
            <a:gdLst>
              <a:gd name="G0" fmla="+- 6480 0 0"/>
              <a:gd name="G1" fmla="+- 8640 0 0"/>
              <a:gd name="G2" fmla="+- 4320 0 0"/>
              <a:gd name="G3" fmla="+- 21600 0 6480"/>
              <a:gd name="G4" fmla="+- 21600 0 8640"/>
              <a:gd name="G5" fmla="+- 21600 0 4320"/>
              <a:gd name="G6" fmla="+- 6480 0 10800"/>
              <a:gd name="G7" fmla="+- 8640 0 10800"/>
              <a:gd name="G8" fmla="*/ G7 4320 G6"/>
              <a:gd name="G9" fmla="+- 21600 0 G8"/>
              <a:gd name="T0" fmla="*/ G8 w 21600"/>
              <a:gd name="T1" fmla="*/ G1 h 21600"/>
              <a:gd name="T2" fmla="*/ G9 w 21600"/>
              <a:gd name="T3" fmla="*/ G4 h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600" h="21600">
                <a:moveTo>
                  <a:pt x="10800" y="0"/>
                </a:moveTo>
                <a:lnTo>
                  <a:pt x="6480" y="4320"/>
                </a:lnTo>
                <a:lnTo>
                  <a:pt x="8640" y="4320"/>
                </a:lnTo>
                <a:lnTo>
                  <a:pt x="8640" y="8640"/>
                </a:lnTo>
                <a:lnTo>
                  <a:pt x="4320" y="8640"/>
                </a:lnTo>
                <a:lnTo>
                  <a:pt x="4320" y="6480"/>
                </a:lnTo>
                <a:lnTo>
                  <a:pt x="0" y="10800"/>
                </a:lnTo>
                <a:lnTo>
                  <a:pt x="4320" y="15120"/>
                </a:lnTo>
                <a:lnTo>
                  <a:pt x="4320" y="12960"/>
                </a:lnTo>
                <a:lnTo>
                  <a:pt x="8640" y="12960"/>
                </a:lnTo>
                <a:lnTo>
                  <a:pt x="8640" y="17280"/>
                </a:lnTo>
                <a:lnTo>
                  <a:pt x="6480" y="17280"/>
                </a:lnTo>
                <a:lnTo>
                  <a:pt x="10800" y="21600"/>
                </a:lnTo>
                <a:lnTo>
                  <a:pt x="15120" y="17280"/>
                </a:lnTo>
                <a:lnTo>
                  <a:pt x="12960" y="17280"/>
                </a:lnTo>
                <a:lnTo>
                  <a:pt x="12960" y="12960"/>
                </a:lnTo>
                <a:lnTo>
                  <a:pt x="17280" y="12960"/>
                </a:lnTo>
                <a:lnTo>
                  <a:pt x="17280" y="15120"/>
                </a:lnTo>
                <a:lnTo>
                  <a:pt x="21600" y="10800"/>
                </a:lnTo>
                <a:lnTo>
                  <a:pt x="17280" y="6480"/>
                </a:lnTo>
                <a:lnTo>
                  <a:pt x="17280" y="8640"/>
                </a:lnTo>
                <a:lnTo>
                  <a:pt x="12960" y="8640"/>
                </a:lnTo>
                <a:lnTo>
                  <a:pt x="12960" y="4320"/>
                </a:lnTo>
                <a:lnTo>
                  <a:pt x="15120" y="4320"/>
                </a:lnTo>
                <a:close/>
              </a:path>
            </a:pathLst>
          </a:custGeom>
          <a:solidFill>
            <a:srgbClr val="0000FF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defTabSz="914400">
              <a:spcBef>
                <a:spcPct val="50000"/>
              </a:spcBef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6324600" y="3865562"/>
            <a:ext cx="381000" cy="304800"/>
          </a:xfrm>
          <a:custGeom>
            <a:avLst/>
            <a:gdLst>
              <a:gd name="G0" fmla="+- 6480 0 0"/>
              <a:gd name="G1" fmla="+- 8640 0 0"/>
              <a:gd name="G2" fmla="+- 4320 0 0"/>
              <a:gd name="G3" fmla="+- 21600 0 6480"/>
              <a:gd name="G4" fmla="+- 21600 0 8640"/>
              <a:gd name="G5" fmla="+- 21600 0 4320"/>
              <a:gd name="G6" fmla="+- 6480 0 10800"/>
              <a:gd name="G7" fmla="+- 8640 0 10800"/>
              <a:gd name="G8" fmla="*/ G7 4320 G6"/>
              <a:gd name="G9" fmla="+- 21600 0 G8"/>
              <a:gd name="T0" fmla="*/ G8 w 21600"/>
              <a:gd name="T1" fmla="*/ G1 h 21600"/>
              <a:gd name="T2" fmla="*/ G9 w 21600"/>
              <a:gd name="T3" fmla="*/ G4 h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600" h="21600">
                <a:moveTo>
                  <a:pt x="10800" y="0"/>
                </a:moveTo>
                <a:lnTo>
                  <a:pt x="6480" y="4320"/>
                </a:lnTo>
                <a:lnTo>
                  <a:pt x="8640" y="4320"/>
                </a:lnTo>
                <a:lnTo>
                  <a:pt x="8640" y="8640"/>
                </a:lnTo>
                <a:lnTo>
                  <a:pt x="4320" y="8640"/>
                </a:lnTo>
                <a:lnTo>
                  <a:pt x="4320" y="6480"/>
                </a:lnTo>
                <a:lnTo>
                  <a:pt x="0" y="10800"/>
                </a:lnTo>
                <a:lnTo>
                  <a:pt x="4320" y="15120"/>
                </a:lnTo>
                <a:lnTo>
                  <a:pt x="4320" y="12960"/>
                </a:lnTo>
                <a:lnTo>
                  <a:pt x="8640" y="12960"/>
                </a:lnTo>
                <a:lnTo>
                  <a:pt x="8640" y="17280"/>
                </a:lnTo>
                <a:lnTo>
                  <a:pt x="6480" y="17280"/>
                </a:lnTo>
                <a:lnTo>
                  <a:pt x="10800" y="21600"/>
                </a:lnTo>
                <a:lnTo>
                  <a:pt x="15120" y="17280"/>
                </a:lnTo>
                <a:lnTo>
                  <a:pt x="12960" y="17280"/>
                </a:lnTo>
                <a:lnTo>
                  <a:pt x="12960" y="12960"/>
                </a:lnTo>
                <a:lnTo>
                  <a:pt x="17280" y="12960"/>
                </a:lnTo>
                <a:lnTo>
                  <a:pt x="17280" y="15120"/>
                </a:lnTo>
                <a:lnTo>
                  <a:pt x="21600" y="10800"/>
                </a:lnTo>
                <a:lnTo>
                  <a:pt x="17280" y="6480"/>
                </a:lnTo>
                <a:lnTo>
                  <a:pt x="17280" y="8640"/>
                </a:lnTo>
                <a:lnTo>
                  <a:pt x="12960" y="8640"/>
                </a:lnTo>
                <a:lnTo>
                  <a:pt x="12960" y="4320"/>
                </a:lnTo>
                <a:lnTo>
                  <a:pt x="15120" y="4320"/>
                </a:lnTo>
                <a:close/>
              </a:path>
            </a:pathLst>
          </a:custGeom>
          <a:solidFill>
            <a:srgbClr val="FF0000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defTabSz="914400">
              <a:spcBef>
                <a:spcPct val="50000"/>
              </a:spcBef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381000" y="1107757"/>
            <a:ext cx="8534400" cy="566309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10000"/>
              </a:lnSpc>
            </a:pPr>
            <a:r>
              <a:rPr lang="zh-CN" altLang="en-US" sz="2800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华文楷体"/>
              </a:rPr>
              <a:t>运用</a:t>
            </a: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华文楷体"/>
              </a:rPr>
              <a:t>“通带”过滤片筛选某些光强的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华文楷体"/>
              </a:rPr>
              <a:t>X</a:t>
            </a: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华文楷体"/>
              </a:rPr>
              <a:t>射线</a:t>
            </a:r>
          </a:p>
        </p:txBody>
      </p:sp>
      <p:sp>
        <p:nvSpPr>
          <p:cNvPr id="61445" name="Rectangle 4"/>
          <p:cNvSpPr>
            <a:spLocks noChangeArrowheads="1"/>
          </p:cNvSpPr>
          <p:nvPr/>
        </p:nvSpPr>
        <p:spPr bwMode="auto">
          <a:xfrm>
            <a:off x="323850" y="3989969"/>
            <a:ext cx="8539163" cy="145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ct val="110000"/>
              </a:lnSpc>
            </a:pP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根据这个原理，可用该元素制成一个薄片置于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射线的光路上，</a:t>
            </a:r>
            <a:r>
              <a:rPr lang="zh-CN" altLang="en-US" sz="2800" dirty="0">
                <a:solidFill>
                  <a:srgbClr val="FF0066"/>
                </a:solidFill>
                <a:latin typeface="华文楷体"/>
                <a:ea typeface="华文楷体"/>
                <a:cs typeface="华文楷体"/>
              </a:rPr>
              <a:t>就可使</a:t>
            </a:r>
            <a:r>
              <a:rPr lang="en-US" altLang="zh-CN" sz="2800" dirty="0">
                <a:solidFill>
                  <a:srgbClr val="FF0066"/>
                </a:solidFill>
                <a:latin typeface="华文楷体"/>
                <a:ea typeface="华文楷体"/>
                <a:cs typeface="华文楷体"/>
              </a:rPr>
              <a:t>K</a:t>
            </a:r>
            <a:r>
              <a:rPr lang="zh-CN" altLang="en-US" sz="2800" dirty="0">
                <a:solidFill>
                  <a:srgbClr val="FF0066"/>
                </a:solidFill>
                <a:latin typeface="华文楷体"/>
                <a:ea typeface="华文楷体"/>
                <a:cs typeface="华文楷体"/>
              </a:rPr>
              <a:t>－</a:t>
            </a:r>
            <a:r>
              <a:rPr lang="en-US" altLang="zh-CN" sz="2800" dirty="0">
                <a:solidFill>
                  <a:srgbClr val="FF0066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800" dirty="0">
                <a:solidFill>
                  <a:srgbClr val="FF0066"/>
                </a:solidFill>
                <a:latin typeface="华文楷体"/>
                <a:ea typeface="华文楷体"/>
                <a:cs typeface="华文楷体"/>
              </a:rPr>
              <a:t>线顺利通过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，而其它频率成份被大量吸收，</a:t>
            </a:r>
            <a:r>
              <a:rPr lang="zh-CN" altLang="en-US" sz="28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从而起到筛选通某些频率</a:t>
            </a:r>
            <a:r>
              <a:rPr lang="en-US" altLang="zh-CN" sz="28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8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射线的作用。</a:t>
            </a:r>
            <a:endParaRPr lang="en-US" altLang="zh-CN" sz="2800" dirty="0">
              <a:solidFill>
                <a:srgbClr val="0000FF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吸收限的应用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323850" y="1585913"/>
            <a:ext cx="8534400" cy="24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ct val="110000"/>
              </a:lnSpc>
            </a:pPr>
            <a:r>
              <a:rPr lang="zh-CN" altLang="en-US" sz="2800" dirty="0">
                <a:solidFill>
                  <a:srgbClr val="000000"/>
                </a:solidFill>
                <a:latin typeface="楷体_GB2312" charset="0"/>
                <a:ea typeface="楷体_GB2312" charset="0"/>
                <a:cs typeface="楷体_GB2312" charset="0"/>
              </a:rPr>
              <a:t>　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原理：产生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K-X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射线的阈能总要大于该元素本身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K-X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射线的能量。而某物质的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K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－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线的阈能正是该物质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μ/</a:t>
            </a:r>
            <a:r>
              <a:rPr lang="el-GR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ρ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—E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图上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K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吸收限的能量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(</a:t>
            </a:r>
            <a:r>
              <a:rPr lang="zh-CN" altLang="en-US" sz="2800" dirty="0">
                <a:solidFill>
                  <a:srgbClr val="FF0066"/>
                </a:solidFill>
                <a:latin typeface="华文楷体"/>
                <a:ea typeface="华文楷体"/>
                <a:cs typeface="华文楷体"/>
              </a:rPr>
              <a:t>产生</a:t>
            </a:r>
            <a:r>
              <a:rPr lang="en-US" altLang="zh-CN" sz="2800" dirty="0">
                <a:solidFill>
                  <a:srgbClr val="FF0066"/>
                </a:solidFill>
                <a:latin typeface="华文楷体"/>
                <a:ea typeface="华文楷体"/>
                <a:cs typeface="华文楷体"/>
              </a:rPr>
              <a:t>K</a:t>
            </a:r>
            <a:r>
              <a:rPr lang="zh-CN" altLang="en-US" sz="2800" dirty="0">
                <a:solidFill>
                  <a:srgbClr val="FF0066"/>
                </a:solidFill>
                <a:latin typeface="华文楷体"/>
                <a:ea typeface="华文楷体"/>
                <a:cs typeface="华文楷体"/>
              </a:rPr>
              <a:t>空穴需要的能量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。因此 ，该物质的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K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－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射线的能量位置，必定在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K</a:t>
            </a:r>
            <a:r>
              <a:rPr lang="zh-CN" altLang="en-US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吸收限的左边，并且靠近吸收限的附近。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9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5" grpId="0" build="p"/>
      <p:bldP spid="614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53975"/>
            <a:ext cx="8305800" cy="687161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800" b="1">
                <a:latin typeface="华文楷体"/>
                <a:ea typeface="华文楷体"/>
                <a:cs typeface="华文楷体"/>
              </a:rPr>
              <a:t>厚度</a:t>
            </a:r>
            <a:r>
              <a:rPr kumimoji="1" lang="en-US" altLang="zh-CN" sz="2800" b="1" dirty="0">
                <a:latin typeface="华文楷体"/>
                <a:ea typeface="华文楷体"/>
                <a:cs typeface="华文楷体"/>
              </a:rPr>
              <a:t>127</a:t>
            </a:r>
            <a:r>
              <a:rPr kumimoji="1" lang="zh-CN" altLang="en-US" sz="2800" b="1" dirty="0">
                <a:latin typeface="华文楷体"/>
                <a:ea typeface="华文楷体"/>
                <a:cs typeface="华文楷体"/>
              </a:rPr>
              <a:t>微米的钼过滤片的穿透率和</a:t>
            </a:r>
            <a:r>
              <a:rPr kumimoji="1" lang="en-US" altLang="zh-CN" sz="2800" b="1" dirty="0">
                <a:latin typeface="华文楷体"/>
                <a:ea typeface="华文楷体"/>
                <a:cs typeface="华文楷体"/>
              </a:rPr>
              <a:t>X</a:t>
            </a:r>
            <a:r>
              <a:rPr kumimoji="1" lang="zh-CN" altLang="en-US" sz="2800" b="1" dirty="0">
                <a:latin typeface="华文楷体"/>
                <a:ea typeface="华文楷体"/>
                <a:cs typeface="华文楷体"/>
              </a:rPr>
              <a:t>射线能量的关系</a:t>
            </a:r>
          </a:p>
        </p:txBody>
      </p:sp>
      <p:pic>
        <p:nvPicPr>
          <p:cNvPr id="5" name="图片 4" descr="未命名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267" y="741136"/>
            <a:ext cx="5316125" cy="512626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5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射线复习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58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X-ray</a:t>
            </a:r>
            <a:r>
              <a:rPr lang="zh-CN" altLang="en-US" sz="2800" dirty="0"/>
              <a:t>的特性</a:t>
            </a:r>
          </a:p>
          <a:p>
            <a:pPr lvl="1"/>
            <a:r>
              <a:rPr lang="zh-CN" altLang="en-US" sz="2000" dirty="0"/>
              <a:t>波动性是如何表现的？</a:t>
            </a:r>
          </a:p>
          <a:p>
            <a:pPr lvl="1"/>
            <a:r>
              <a:rPr lang="zh-CN" altLang="en-US" sz="2000" dirty="0"/>
              <a:t>粒子性是如何表现的？</a:t>
            </a:r>
          </a:p>
          <a:p>
            <a:pPr lvl="1"/>
            <a:r>
              <a:rPr lang="zh-CN" altLang="en-US" sz="2000" dirty="0"/>
              <a:t>布拉格公式 </a:t>
            </a:r>
          </a:p>
          <a:p>
            <a:r>
              <a:rPr lang="en-US" altLang="zh-CN" sz="2800" dirty="0"/>
              <a:t>X-ray</a:t>
            </a:r>
            <a:r>
              <a:rPr lang="zh-CN" altLang="en-US" sz="2800" dirty="0"/>
              <a:t>的产生</a:t>
            </a:r>
          </a:p>
          <a:p>
            <a:pPr lvl="1"/>
            <a:r>
              <a:rPr lang="en-US" altLang="zh-CN" sz="2000" dirty="0"/>
              <a:t>X-ray</a:t>
            </a:r>
            <a:r>
              <a:rPr lang="zh-CN" altLang="en-US" sz="2000" dirty="0"/>
              <a:t>是怎么产生的？</a:t>
            </a:r>
          </a:p>
          <a:p>
            <a:pPr lvl="1"/>
            <a:r>
              <a:rPr lang="zh-CN" altLang="en-US" sz="2000" dirty="0"/>
              <a:t>什么是</a:t>
            </a:r>
            <a:r>
              <a:rPr lang="en-US" altLang="zh-CN" sz="2000" dirty="0"/>
              <a:t>bremsstrahlung? </a:t>
            </a:r>
            <a:r>
              <a:rPr lang="zh-CN" altLang="en-US" sz="2000" dirty="0"/>
              <a:t>什么是标识谱？它们产生的机理是什么？</a:t>
            </a:r>
          </a:p>
          <a:p>
            <a:r>
              <a:rPr lang="en-US" altLang="zh-CN" sz="2800" dirty="0">
                <a:solidFill>
                  <a:srgbClr val="0000FF"/>
                </a:solidFill>
              </a:rPr>
              <a:t>X-ray</a:t>
            </a:r>
            <a:r>
              <a:rPr lang="zh-CN" altLang="en-US" sz="2800" dirty="0">
                <a:solidFill>
                  <a:srgbClr val="0000FF"/>
                </a:solidFill>
              </a:rPr>
              <a:t>的吸收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吸收系数及其与波长的关系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吸收边和吸收谱</a:t>
            </a:r>
            <a:endParaRPr lang="zh-CN" altLang="en-US" sz="1800" dirty="0">
              <a:solidFill>
                <a:srgbClr val="0000FF"/>
              </a:solidFill>
            </a:endParaRPr>
          </a:p>
          <a:p>
            <a:r>
              <a:rPr lang="en-US" altLang="zh-CN" sz="2800" dirty="0">
                <a:solidFill>
                  <a:srgbClr val="0000FF"/>
                </a:solidFill>
              </a:rPr>
              <a:t>X-ray</a:t>
            </a:r>
            <a:r>
              <a:rPr lang="zh-CN" altLang="en-US" sz="2800" dirty="0">
                <a:solidFill>
                  <a:srgbClr val="0000FF"/>
                </a:solidFill>
              </a:rPr>
              <a:t>的应用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成分分析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结构分析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zh-CN" altLang="en-US" sz="2400" dirty="0">
                <a:solidFill>
                  <a:srgbClr val="0000FF"/>
                </a:solidFill>
              </a:rPr>
              <a:t>激光的产生原理与应用</a:t>
            </a:r>
          </a:p>
        </p:txBody>
      </p:sp>
    </p:spTree>
    <p:extLst>
      <p:ext uri="{BB962C8B-B14F-4D97-AF65-F5344CB8AC3E}">
        <p14:creationId xmlns:p14="http://schemas.microsoft.com/office/powerpoint/2010/main" val="2351429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en-US" altLang="zh-CN" dirty="0"/>
              <a:t>2</a:t>
            </a:r>
            <a:r>
              <a:rPr lang="zh-CN" altLang="en-US" dirty="0"/>
              <a:t>：黄铜</a:t>
            </a:r>
            <a:r>
              <a:rPr lang="en-US" altLang="zh-CN" dirty="0"/>
              <a:t>(</a:t>
            </a:r>
            <a:r>
              <a:rPr lang="zh-CN" altLang="en-US" dirty="0"/>
              <a:t>铜和锌的混合物）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4" name="Picture 3" descr="a34"/>
          <p:cNvPicPr>
            <a:picLocks noChangeAspect="1" noChangeArrowheads="1"/>
          </p:cNvPicPr>
          <p:nvPr/>
        </p:nvPicPr>
        <p:blipFill>
          <a:blip r:embed="rId2" cstate="hqprint">
            <a:lum contras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271722"/>
            <a:ext cx="4267200" cy="352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581400" y="3673475"/>
            <a:ext cx="533400" cy="33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zinc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0011" y="4986561"/>
            <a:ext cx="8122989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240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Cu</a:t>
            </a:r>
            <a:r>
              <a:rPr lang="zh-CN" altLang="en-US" sz="24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和</a:t>
            </a:r>
            <a:r>
              <a:rPr lang="en-US" altLang="zh-CN" sz="24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Zn</a:t>
            </a:r>
            <a:r>
              <a:rPr lang="zh-CN" altLang="en-US" sz="24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的特征射线，两者相差不大，我们可以用镍做成过滤片，由于</a:t>
            </a:r>
            <a:r>
              <a:rPr lang="en-US" altLang="zh-CN" sz="2400" dirty="0" err="1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λ</a:t>
            </a:r>
            <a:r>
              <a:rPr lang="en-US" altLang="zh-CN" sz="24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(Cu)</a:t>
            </a:r>
            <a:r>
              <a:rPr lang="zh-CN" altLang="en-US" sz="24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的能量比镍的吸收限低，所以可以顺利通过，</a:t>
            </a:r>
            <a:r>
              <a:rPr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而</a:t>
            </a:r>
            <a:r>
              <a:rPr lang="en-US" altLang="zh-CN" sz="2400" dirty="0" err="1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λ</a:t>
            </a:r>
            <a:r>
              <a:rPr lang="en-US" altLang="zh-CN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(Zn)</a:t>
            </a:r>
            <a:r>
              <a:rPr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的能量比它高，将会被吸收</a:t>
            </a:r>
            <a:r>
              <a:rPr lang="zh-CN" altLang="en-US" sz="24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24549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/>
                <a:ea typeface="宋体"/>
              </a:rPr>
              <a:t>EXAFS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" name="Picture 3" descr="a36"/>
          <p:cNvPicPr>
            <a:picLocks noChangeAspect="1" noChangeArrowheads="1"/>
          </p:cNvPicPr>
          <p:nvPr/>
        </p:nvPicPr>
        <p:blipFill>
          <a:blip r:embed="rId2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746375"/>
            <a:ext cx="40386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36"/>
          <p:cNvPicPr>
            <a:picLocks noChangeAspect="1" noChangeArrowheads="1"/>
          </p:cNvPicPr>
          <p:nvPr/>
        </p:nvPicPr>
        <p:blipFill>
          <a:blip r:embed="rId3" cstate="hqprint">
            <a:lum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4419600" cy="29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3733800" y="3276600"/>
            <a:ext cx="1295400" cy="22098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914400">
              <a:spcBef>
                <a:spcPct val="50000"/>
              </a:spcBef>
            </a:pP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133600" y="152400"/>
            <a:ext cx="66294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E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xtended 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-ray 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bsorption 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F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ine 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tructure</a:t>
            </a:r>
          </a:p>
          <a:p>
            <a:pPr algn="ctr" defTabSz="914400"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  <a:ea typeface="+mn-ea"/>
              </a:rPr>
              <a:t>扩展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射线吸收结构</a:t>
            </a:r>
            <a:endParaRPr kumimoji="1" lang="en-US" altLang="zh-CN" sz="2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04800" y="1403349"/>
            <a:ext cx="4267200" cy="120032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At the high energy side of the edge, the absorption coefficient drops monotonously.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04800" y="2209800"/>
            <a:ext cx="4191000" cy="36933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</a:rPr>
              <a:t>varies periodically.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67200" y="4495800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入射光子打出内层电子后，电子的德布罗意波与周围原子发生散射，形成向内的波与原来向外的波干涉，从而使吸收</a:t>
            </a: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</a:rPr>
              <a:t>系数层震荡现象。</a:t>
            </a:r>
            <a:endParaRPr 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573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 autoUpdateAnimBg="0"/>
      <p:bldP spid="9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EXAFS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24CA-D446-4520-8912-0F07F5115690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250755" name="Text Box 3"/>
          <p:cNvSpPr txBox="1">
            <a:spLocks noChangeArrowheads="1"/>
          </p:cNvSpPr>
          <p:nvPr/>
        </p:nvSpPr>
        <p:spPr bwMode="auto">
          <a:xfrm>
            <a:off x="1371600" y="762000"/>
            <a:ext cx="731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E</a:t>
            </a:r>
            <a:r>
              <a:rPr lang="en-US" altLang="zh-CN" sz="2800" dirty="0">
                <a:solidFill>
                  <a:srgbClr val="0000FF"/>
                </a:solidFill>
              </a:rPr>
              <a:t>xtended </a:t>
            </a:r>
            <a:r>
              <a:rPr lang="en-US" altLang="zh-CN" sz="2800" dirty="0">
                <a:solidFill>
                  <a:srgbClr val="FF0000"/>
                </a:solidFill>
              </a:rPr>
              <a:t>X</a:t>
            </a:r>
            <a:r>
              <a:rPr lang="en-US" altLang="zh-CN" sz="2800" dirty="0">
                <a:solidFill>
                  <a:srgbClr val="0000FF"/>
                </a:solidFill>
              </a:rPr>
              <a:t>-ray 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r>
              <a:rPr lang="en-US" altLang="zh-CN" sz="2800" dirty="0">
                <a:solidFill>
                  <a:srgbClr val="0000FF"/>
                </a:solidFill>
              </a:rPr>
              <a:t>bsorption </a:t>
            </a:r>
            <a:r>
              <a:rPr lang="en-US" altLang="zh-CN" sz="2800" dirty="0">
                <a:solidFill>
                  <a:srgbClr val="FF0000"/>
                </a:solidFill>
              </a:rPr>
              <a:t>F</a:t>
            </a:r>
            <a:r>
              <a:rPr lang="en-US" altLang="zh-CN" sz="2800" dirty="0">
                <a:solidFill>
                  <a:srgbClr val="0000FF"/>
                </a:solidFill>
              </a:rPr>
              <a:t>ine </a:t>
            </a:r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>
                <a:solidFill>
                  <a:srgbClr val="0000FF"/>
                </a:solidFill>
              </a:rPr>
              <a:t>tructure</a:t>
            </a:r>
          </a:p>
        </p:txBody>
      </p:sp>
      <p:sp>
        <p:nvSpPr>
          <p:cNvPr id="2250756" name="Text Box 4"/>
          <p:cNvSpPr txBox="1">
            <a:spLocks noChangeArrowheads="1"/>
          </p:cNvSpPr>
          <p:nvPr/>
        </p:nvSpPr>
        <p:spPr bwMode="auto">
          <a:xfrm>
            <a:off x="3863721" y="2812063"/>
            <a:ext cx="5257800" cy="175945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lnSpc>
                <a:spcPts val="2560"/>
              </a:lnSpc>
            </a:pPr>
            <a:r>
              <a:rPr lang="en-US" altLang="zh-CN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X-</a:t>
            </a:r>
            <a:r>
              <a:rPr lang="zh-CN" altLang="en-US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射线吸收精细结构</a:t>
            </a:r>
            <a:r>
              <a:rPr lang="en-US" altLang="zh-CN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(XAFS)</a:t>
            </a:r>
            <a:r>
              <a:rPr lang="zh-CN" altLang="en-US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包括扩展</a:t>
            </a:r>
            <a:r>
              <a:rPr lang="en-US" altLang="zh-CN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X-</a:t>
            </a:r>
            <a:r>
              <a:rPr lang="zh-CN" altLang="en-US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射线吸收精细结构</a:t>
            </a:r>
            <a:r>
              <a:rPr lang="en-US" altLang="zh-CN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(EXAFS)</a:t>
            </a:r>
            <a:r>
              <a:rPr lang="zh-CN" altLang="en-US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X-</a:t>
            </a:r>
            <a:r>
              <a:rPr lang="zh-CN" altLang="en-US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射线吸收近边结构</a:t>
            </a:r>
            <a:r>
              <a:rPr lang="en-US" altLang="zh-CN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(XANES)</a:t>
            </a:r>
            <a:r>
              <a:rPr lang="zh-CN" altLang="en-US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。</a:t>
            </a:r>
            <a:r>
              <a:rPr lang="en-US" altLang="zh-CN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EXAFS</a:t>
            </a:r>
            <a:r>
              <a:rPr lang="zh-CN" altLang="en-US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是指吸收系数在吸收边高能侧约</a:t>
            </a:r>
            <a:r>
              <a:rPr lang="en-US" altLang="zh-CN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30-1000 eV</a:t>
            </a:r>
            <a:r>
              <a:rPr lang="zh-CN" altLang="en-US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范围出现的振荡，</a:t>
            </a:r>
            <a:r>
              <a:rPr lang="en-US" altLang="zh-CN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XANES</a:t>
            </a:r>
            <a:r>
              <a:rPr lang="zh-CN" altLang="en-US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是指吸收边附近约</a:t>
            </a:r>
            <a:r>
              <a:rPr lang="en-US" altLang="zh-CN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50 eV</a:t>
            </a:r>
            <a:r>
              <a:rPr lang="zh-CN" altLang="en-US" sz="2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范围内的精细结构。</a:t>
            </a:r>
            <a:endParaRPr lang="zh-CN" altLang="en-US" sz="2000" dirty="0">
              <a:solidFill>
                <a:srgbClr val="0000FF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2250757" name="Picture 5" descr="http://www.nsrl.ustc.edu.cn/IMAGES/1xafs3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25" y="1600200"/>
            <a:ext cx="3733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0758" name="Text Box 6"/>
          <p:cNvSpPr txBox="1">
            <a:spLocks noChangeArrowheads="1"/>
          </p:cNvSpPr>
          <p:nvPr/>
        </p:nvSpPr>
        <p:spPr bwMode="auto">
          <a:xfrm>
            <a:off x="3886200" y="1582738"/>
            <a:ext cx="5105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标准</a:t>
            </a:r>
            <a:r>
              <a:rPr lang="en-US" altLang="zh-CN" sz="1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Cu</a:t>
            </a:r>
            <a:r>
              <a:rPr lang="zh-CN" altLang="en-US" sz="1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箔样品的</a:t>
            </a:r>
            <a:r>
              <a:rPr lang="en-US" altLang="zh-CN" sz="1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XAFS</a:t>
            </a:r>
            <a:r>
              <a:rPr lang="zh-CN" altLang="en-US" sz="1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全谱 </a:t>
            </a:r>
          </a:p>
          <a:p>
            <a:r>
              <a:rPr lang="zh-CN" altLang="en-US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图中标明吸收边</a:t>
            </a:r>
            <a:r>
              <a:rPr lang="en-US" altLang="zh-CN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(E</a:t>
            </a:r>
            <a:r>
              <a:rPr lang="en-US" altLang="zh-CN" sz="1800" baseline="-300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0</a:t>
            </a:r>
            <a:r>
              <a:rPr lang="en-US" altLang="zh-CN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)</a:t>
            </a:r>
            <a:r>
              <a:rPr lang="zh-CN" altLang="en-US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位置及</a:t>
            </a:r>
            <a:r>
              <a:rPr lang="en-US" altLang="zh-CN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XANES</a:t>
            </a:r>
            <a:r>
              <a:rPr lang="zh-CN" altLang="en-US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和</a:t>
            </a:r>
            <a:r>
              <a:rPr lang="en-US" altLang="zh-CN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EXAFS</a:t>
            </a:r>
            <a:r>
              <a:rPr lang="zh-CN" altLang="en-US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区域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0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0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0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50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5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0756" grpId="0" animBg="1" autoUpdateAnimBg="0"/>
      <p:bldP spid="2250758" grpId="0" build="p" autoUpdateAnimBg="0" advAuto="200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EXAFS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9123-0279-43D5-BD38-CAA745D404BD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251779" name="Text Box 3"/>
          <p:cNvSpPr txBox="1">
            <a:spLocks noChangeArrowheads="1"/>
          </p:cNvSpPr>
          <p:nvPr/>
        </p:nvSpPr>
        <p:spPr bwMode="auto">
          <a:xfrm>
            <a:off x="1371600" y="762000"/>
            <a:ext cx="731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>
                <a:solidFill>
                  <a:srgbClr val="FF0000"/>
                </a:solidFill>
              </a:rPr>
              <a:t>E</a:t>
            </a:r>
            <a:r>
              <a:rPr lang="en-US" altLang="zh-CN" sz="2800">
                <a:solidFill>
                  <a:srgbClr val="0000FF"/>
                </a:solidFill>
              </a:rPr>
              <a:t>xtended </a:t>
            </a:r>
            <a:r>
              <a:rPr lang="en-US" altLang="zh-CN" sz="2800">
                <a:solidFill>
                  <a:srgbClr val="FF0000"/>
                </a:solidFill>
              </a:rPr>
              <a:t>X</a:t>
            </a:r>
            <a:r>
              <a:rPr lang="en-US" altLang="zh-CN" sz="2800">
                <a:solidFill>
                  <a:srgbClr val="0000FF"/>
                </a:solidFill>
              </a:rPr>
              <a:t>-ray </a:t>
            </a:r>
            <a:r>
              <a:rPr lang="en-US" altLang="zh-CN" sz="2800">
                <a:solidFill>
                  <a:srgbClr val="FF0000"/>
                </a:solidFill>
              </a:rPr>
              <a:t>A</a:t>
            </a:r>
            <a:r>
              <a:rPr lang="en-US" altLang="zh-CN" sz="2800">
                <a:solidFill>
                  <a:srgbClr val="0000FF"/>
                </a:solidFill>
              </a:rPr>
              <a:t>bsorption </a:t>
            </a:r>
            <a:r>
              <a:rPr lang="en-US" altLang="zh-CN" sz="2800">
                <a:solidFill>
                  <a:srgbClr val="FF0000"/>
                </a:solidFill>
              </a:rPr>
              <a:t>F</a:t>
            </a:r>
            <a:r>
              <a:rPr lang="en-US" altLang="zh-CN" sz="2800">
                <a:solidFill>
                  <a:srgbClr val="0000FF"/>
                </a:solidFill>
              </a:rPr>
              <a:t>ine </a:t>
            </a:r>
            <a:r>
              <a:rPr lang="en-US" altLang="zh-CN" sz="2800">
                <a:solidFill>
                  <a:srgbClr val="FF0000"/>
                </a:solidFill>
              </a:rPr>
              <a:t>S</a:t>
            </a:r>
            <a:r>
              <a:rPr lang="en-US" altLang="zh-CN" sz="2800">
                <a:solidFill>
                  <a:srgbClr val="0000FF"/>
                </a:solidFill>
              </a:rPr>
              <a:t>tructure</a:t>
            </a:r>
          </a:p>
        </p:txBody>
      </p:sp>
      <p:sp>
        <p:nvSpPr>
          <p:cNvPr id="2251780" name="Text Box 4"/>
          <p:cNvSpPr txBox="1">
            <a:spLocks noChangeArrowheads="1"/>
          </p:cNvSpPr>
          <p:nvPr/>
        </p:nvSpPr>
        <p:spPr bwMode="auto">
          <a:xfrm>
            <a:off x="304800" y="1371600"/>
            <a:ext cx="8686800" cy="11906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XAFS</a:t>
            </a:r>
            <a:r>
              <a:rPr lang="zh-CN" altLang="en-US" sz="1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是研究物质局域结构最有力的工具之一。</a:t>
            </a:r>
            <a:r>
              <a:rPr lang="en-US" altLang="zh-CN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XAFS</a:t>
            </a:r>
            <a:r>
              <a:rPr lang="zh-CN" altLang="en-US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现象只决定于短程有序的作用，并且</a:t>
            </a:r>
            <a:r>
              <a:rPr lang="en-US" altLang="zh-CN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X-</a:t>
            </a:r>
            <a:r>
              <a:rPr lang="zh-CN" altLang="en-US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射线吸收边具有元素特征，可以通过调节</a:t>
            </a:r>
            <a:r>
              <a:rPr lang="en-US" altLang="zh-CN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X-</a:t>
            </a:r>
            <a:r>
              <a:rPr lang="zh-CN" altLang="en-US" sz="1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射线的能量，对凝聚态和软态物质等简单或复杂体系中原子的周围环境进行研究，给出吸收原子近邻配位原子的种类、距离、配位数和无序度因子等结构信息。 </a:t>
            </a:r>
          </a:p>
        </p:txBody>
      </p:sp>
      <p:pic>
        <p:nvPicPr>
          <p:cNvPr id="2251781" name="Picture 5" descr="http://www.nsrl.ustc.edu.cn/IMAGES/1xafs1.gif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819400"/>
            <a:ext cx="7239000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1782" name="Text Box 6"/>
          <p:cNvSpPr txBox="1">
            <a:spLocks noChangeArrowheads="1"/>
          </p:cNvSpPr>
          <p:nvPr/>
        </p:nvSpPr>
        <p:spPr bwMode="auto">
          <a:xfrm>
            <a:off x="1600200" y="5867400"/>
            <a:ext cx="4038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光束线结构侧视图</a:t>
            </a:r>
            <a:r>
              <a:rPr lang="zh-CN" altLang="en-US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</a:p>
        </p:txBody>
      </p:sp>
      <p:sp>
        <p:nvSpPr>
          <p:cNvPr id="2251783" name="Text Box 7"/>
          <p:cNvSpPr txBox="1">
            <a:spLocks noChangeArrowheads="1"/>
          </p:cNvSpPr>
          <p:nvPr/>
        </p:nvSpPr>
        <p:spPr bwMode="auto">
          <a:xfrm>
            <a:off x="6553200" y="4373562"/>
            <a:ext cx="2438400" cy="20478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从</a:t>
            </a:r>
            <a:r>
              <a:rPr lang="en-US" altLang="zh-CN" sz="16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6 Tesla </a:t>
            </a:r>
            <a:r>
              <a:rPr lang="zh-CN" altLang="en-US" sz="16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超导扭摆器</a:t>
            </a:r>
            <a:r>
              <a:rPr lang="en-US" altLang="zh-CN" sz="16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(Wiggler)</a:t>
            </a:r>
            <a:r>
              <a:rPr lang="zh-CN" altLang="en-US" sz="16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发出的同步辐射光，经过分束箱、光阑、狭缝、铍窗、 双晶单色仪等光学装置处理后，成为单色光。通过转动晶体</a:t>
            </a:r>
            <a:r>
              <a:rPr lang="en-US" altLang="zh-CN" sz="16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, </a:t>
            </a:r>
            <a:r>
              <a:rPr lang="zh-CN" altLang="en-US" sz="16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即调节光束入射角度</a:t>
            </a:r>
            <a:r>
              <a:rPr lang="en-US" altLang="zh-CN" sz="16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,</a:t>
            </a:r>
            <a:r>
              <a:rPr lang="zh-CN" altLang="en-US" sz="16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可以改变单色光的波长。</a:t>
            </a:r>
            <a:endParaRPr lang="zh-CN" altLang="en-US" dirty="0">
              <a:solidFill>
                <a:schemeClr val="tx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251784" name="Line 8"/>
          <p:cNvSpPr>
            <a:spLocks noChangeShapeType="1"/>
          </p:cNvSpPr>
          <p:nvPr/>
        </p:nvSpPr>
        <p:spPr bwMode="auto">
          <a:xfrm>
            <a:off x="5181600" y="2286000"/>
            <a:ext cx="3657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51785" name="Line 9"/>
          <p:cNvSpPr>
            <a:spLocks noChangeShapeType="1"/>
          </p:cNvSpPr>
          <p:nvPr/>
        </p:nvSpPr>
        <p:spPr bwMode="auto">
          <a:xfrm>
            <a:off x="304800" y="2514600"/>
            <a:ext cx="4038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8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5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5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5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1782" grpId="0" autoUpdateAnimBg="0"/>
      <p:bldP spid="2251783" grpId="0" animBg="1" autoUpdateAnimBg="0"/>
      <p:bldP spid="2251784" grpId="0" animBg="1"/>
      <p:bldP spid="225178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射线影像学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8390" y="1219200"/>
            <a:ext cx="8229600" cy="5240586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X</a:t>
            </a:r>
            <a:r>
              <a:rPr lang="zh-CN" altLang="en-US" sz="2800" dirty="0"/>
              <a:t>射线摄影技术：</a:t>
            </a:r>
            <a:r>
              <a:rPr lang="en-US" altLang="zh-CN" sz="2800" dirty="0"/>
              <a:t>X</a:t>
            </a:r>
            <a:r>
              <a:rPr lang="zh-CN" altLang="en-US" sz="2800" dirty="0"/>
              <a:t>射线照射人体或生物体时，利用不同组织对</a:t>
            </a:r>
            <a:r>
              <a:rPr lang="en-US" altLang="zh-CN" sz="2800" dirty="0"/>
              <a:t>X</a:t>
            </a:r>
            <a:r>
              <a:rPr lang="zh-CN" altLang="en-US" sz="2800" dirty="0"/>
              <a:t>射线</a:t>
            </a:r>
            <a:r>
              <a:rPr lang="zh-CN" altLang="en-US" sz="2800" dirty="0">
                <a:solidFill>
                  <a:srgbClr val="FF0000"/>
                </a:solidFill>
              </a:rPr>
              <a:t>吸收系数</a:t>
            </a:r>
            <a:r>
              <a:rPr lang="zh-CN" altLang="en-US" sz="2800" dirty="0"/>
              <a:t>的差别，在透射影象中可以分辨各器官组织，以及组织的病变情况。</a:t>
            </a:r>
            <a:endParaRPr lang="en-US" altLang="zh-CN" sz="3200" dirty="0"/>
          </a:p>
          <a:p>
            <a:r>
              <a:rPr lang="zh-CN" altLang="en-US" sz="2800" dirty="0"/>
              <a:t>传统的</a:t>
            </a:r>
            <a:r>
              <a:rPr lang="en-US" altLang="zh-CN" sz="2800" dirty="0"/>
              <a:t>X</a:t>
            </a:r>
            <a:r>
              <a:rPr lang="zh-CN" altLang="en-US" sz="2800" dirty="0"/>
              <a:t>射线摄影术的缺点</a:t>
            </a:r>
            <a:endParaRPr lang="en-US" altLang="zh-CN" sz="2800" dirty="0"/>
          </a:p>
          <a:p>
            <a:pPr lvl="1"/>
            <a:r>
              <a:rPr lang="zh-CN" altLang="en-US" sz="2000" dirty="0"/>
              <a:t>它将人体的三维景象显示在二维的胶片或荧光屏上，不同深度方向上的信息重叠在一起，引起混淆；</a:t>
            </a:r>
            <a:endParaRPr lang="en-US" altLang="zh-CN" sz="2000" dirty="0"/>
          </a:p>
          <a:p>
            <a:pPr lvl="1"/>
            <a:r>
              <a:rPr lang="zh-CN" altLang="en-US" sz="2000" dirty="0"/>
              <a:t>它只能区分密度差别大的脏器，如充气的肺等，而对肝、胰等软组织内的差异则无法辨别</a:t>
            </a:r>
            <a:endParaRPr lang="en-US" altLang="zh-CN" sz="2000" dirty="0"/>
          </a:p>
          <a:p>
            <a:pPr lvl="1"/>
            <a:r>
              <a:rPr lang="en-US" altLang="zh-CN" sz="2000" dirty="0"/>
              <a:t>X</a:t>
            </a:r>
            <a:r>
              <a:rPr lang="zh-CN" altLang="en-US" sz="2000" dirty="0"/>
              <a:t>射线线所用的剂量较大，对生物体容易造成损伤等问题</a:t>
            </a:r>
          </a:p>
          <a:p>
            <a:r>
              <a:rPr lang="en-US" altLang="zh-CN" sz="2800" dirty="0"/>
              <a:t>X</a:t>
            </a:r>
            <a:r>
              <a:rPr lang="zh-CN" altLang="en-US" sz="2800" dirty="0"/>
              <a:t>射线断层摄影术 </a:t>
            </a:r>
            <a:r>
              <a:rPr lang="en-US" altLang="zh-CN" sz="2800" dirty="0"/>
              <a:t>(X-ray </a:t>
            </a:r>
            <a:r>
              <a:rPr lang="en-US" altLang="zh-CN" sz="2800" dirty="0">
                <a:solidFill>
                  <a:srgbClr val="FF0000"/>
                </a:solidFill>
              </a:rPr>
              <a:t>c</a:t>
            </a:r>
            <a:r>
              <a:rPr lang="en-US" altLang="zh-CN" sz="2800" dirty="0"/>
              <a:t>omputerized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omography)</a:t>
            </a:r>
          </a:p>
          <a:p>
            <a:pPr lvl="1"/>
            <a:r>
              <a:rPr lang="zh-CN" altLang="en-US" sz="2000" dirty="0"/>
              <a:t>又称“</a:t>
            </a:r>
            <a:r>
              <a:rPr lang="en-US" altLang="zh-CN" sz="2000" dirty="0"/>
              <a:t>X</a:t>
            </a:r>
            <a:r>
              <a:rPr lang="zh-CN" altLang="en-US" sz="2000" dirty="0"/>
              <a:t>射线电子计算机扫描术”</a:t>
            </a:r>
            <a:endParaRPr lang="en-US" altLang="zh-CN" sz="2000" dirty="0"/>
          </a:p>
          <a:p>
            <a:pPr lvl="1"/>
            <a:r>
              <a:rPr lang="en-US" altLang="zh-CN" sz="2000" dirty="0"/>
              <a:t>X-CT</a:t>
            </a:r>
            <a:r>
              <a:rPr lang="zh-CN" altLang="en-US" sz="2000" dirty="0"/>
              <a:t>可对人体进行三维空间的观察，包括进行横断面的摄像；</a:t>
            </a:r>
            <a:endParaRPr lang="en-US" altLang="zh-CN" sz="2000" dirty="0"/>
          </a:p>
          <a:p>
            <a:pPr lvl="1"/>
            <a:r>
              <a:rPr lang="en-US" altLang="zh-CN" sz="2000" dirty="0"/>
              <a:t>X-CT</a:t>
            </a:r>
            <a:r>
              <a:rPr lang="zh-CN" altLang="en-US" sz="2000" dirty="0"/>
              <a:t>具有很高的密度分辨率和空间分辨率，提高了图像的清晰度；</a:t>
            </a:r>
            <a:endParaRPr lang="en-US" altLang="zh-CN" sz="2000" dirty="0"/>
          </a:p>
          <a:p>
            <a:pPr lvl="1"/>
            <a:r>
              <a:rPr lang="en-US" altLang="zh-CN" sz="2000" dirty="0"/>
              <a:t>X-CT</a:t>
            </a:r>
            <a:r>
              <a:rPr lang="zh-CN" altLang="en-US" sz="2000" dirty="0"/>
              <a:t>还能使人体各种内脏器官的横断图像在几秒钟内便显示在荧光屏上，从能够准确地诊断许多疾病。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06997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radiologie-baden-baden.de/cms/upload/img/diagnostik/diagnostik_ct_somatom_definition_as1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209869"/>
            <a:ext cx="4017006" cy="26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射线断层摄影术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25</a:t>
            </a:fld>
            <a:endParaRPr lang="en-US" altLang="zh-CN" dirty="0"/>
          </a:p>
        </p:txBody>
      </p:sp>
      <p:pic>
        <p:nvPicPr>
          <p:cNvPr id="6" name="Picture 6" descr="1-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8717" y="1270998"/>
            <a:ext cx="3543300" cy="266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t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2872" y="3868564"/>
            <a:ext cx="3643881" cy="245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292041" y="5442350"/>
            <a:ext cx="1944687" cy="528638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脑的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CT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片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04800" y="4038600"/>
            <a:ext cx="1676400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CT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机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248400" y="3962400"/>
            <a:ext cx="2627312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CT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的扫描光束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608" y="4495800"/>
            <a:ext cx="2139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/>
                </a:solidFill>
              </a:rPr>
              <a:t>(X-ray Computerized Tomography Scanner)</a:t>
            </a:r>
          </a:p>
        </p:txBody>
      </p:sp>
    </p:spTree>
    <p:extLst>
      <p:ext uri="{BB962C8B-B14F-4D97-AF65-F5344CB8AC3E}">
        <p14:creationId xmlns:p14="http://schemas.microsoft.com/office/powerpoint/2010/main" val="2040447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449321" y="416959"/>
            <a:ext cx="8389879" cy="552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651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lang="zh-CN" altLang="en-US" sz="2800" b="1" u="sng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应用举例：在心血管造影术上的应用</a:t>
            </a:r>
            <a:endParaRPr lang="en-US" altLang="zh-CN" sz="2800" b="1" u="sng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 algn="ctr" eaLnBrk="1" hangingPunct="1">
              <a:lnSpc>
                <a:spcPts val="2200"/>
              </a:lnSpc>
            </a:pPr>
            <a:endParaRPr lang="en-US" altLang="zh-CN" sz="2800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心血管阻塞是严重的心血管病变，治疗的第一步是查出阻塞的地点，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常用的方法是心血管造影。</a:t>
            </a:r>
            <a:endParaRPr lang="en-US" altLang="zh-CN" sz="2000" b="1" dirty="0">
              <a:latin typeface="华文楷体"/>
              <a:ea typeface="华文楷体"/>
              <a:cs typeface="华文楷体"/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/>
                <a:ea typeface="华文楷体"/>
                <a:cs typeface="华文楷体"/>
              </a:rPr>
              <a:t>原理：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在血管中注入造影剂碘（</a:t>
            </a:r>
            <a:r>
              <a:rPr lang="en-US" altLang="zh-CN" sz="2000" b="1" baseline="30000" dirty="0">
                <a:latin typeface="华文楷体"/>
                <a:ea typeface="华文楷体"/>
                <a:cs typeface="华文楷体"/>
              </a:rPr>
              <a:t>131</a:t>
            </a:r>
            <a:r>
              <a:rPr lang="en-US" altLang="zh-CN" sz="2000" b="1" dirty="0">
                <a:latin typeface="华文楷体"/>
                <a:ea typeface="华文楷体"/>
                <a:cs typeface="华文楷体"/>
              </a:rPr>
              <a:t>I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）；</a:t>
            </a:r>
            <a:r>
              <a:rPr lang="en-US" altLang="zh-CN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I</a:t>
            </a:r>
            <a:r>
              <a:rPr lang="zh-CN" altLang="en-US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对</a:t>
            </a:r>
            <a:r>
              <a:rPr lang="en-US" altLang="zh-CN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射线吸收要比肌肉、骨骼对</a:t>
            </a:r>
            <a:r>
              <a:rPr lang="en-US" altLang="zh-CN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射线吸收强得多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。因此，在</a:t>
            </a:r>
            <a:r>
              <a:rPr lang="en-US" altLang="zh-CN" sz="2000" b="1" dirty="0"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光照射下，哪里血管有阻塞，</a:t>
            </a:r>
            <a:r>
              <a:rPr lang="en-US" altLang="zh-CN" sz="20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I</a:t>
            </a:r>
            <a:r>
              <a:rPr lang="zh-CN" altLang="en-US" sz="20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无法达到，哪里就能被显示出来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。</a:t>
            </a:r>
            <a:r>
              <a:rPr lang="zh-CN" altLang="en-US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但这种方法要求有较大浓度才能造影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，所以早期是将很细的导管插入人体股动脉，在导管中注入碘再造影。</a:t>
            </a:r>
            <a:r>
              <a:rPr lang="zh-CN" altLang="en-US" sz="20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病人痛苦且有一定危险</a:t>
            </a:r>
            <a:r>
              <a:rPr lang="en-US" altLang="zh-CN" sz="2000" b="1" dirty="0">
                <a:latin typeface="华文楷体"/>
                <a:ea typeface="华文楷体"/>
                <a:cs typeface="华文楷体"/>
              </a:rPr>
              <a:t>.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新的造影术利用碘的 </a:t>
            </a:r>
            <a:r>
              <a:rPr lang="en-US" altLang="zh-CN" sz="2000" b="1" dirty="0">
                <a:latin typeface="华文楷体"/>
                <a:ea typeface="华文楷体"/>
                <a:cs typeface="华文楷体"/>
              </a:rPr>
              <a:t>K 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吸收限，在碘的浓度不是很大时，</a:t>
            </a:r>
            <a:r>
              <a:rPr lang="zh-CN" altLang="en-US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用两种能量</a:t>
            </a:r>
            <a:r>
              <a:rPr lang="en-US" altLang="zh-CN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E</a:t>
            </a:r>
            <a:r>
              <a:rPr lang="en-US" altLang="zh-CN" sz="2000" b="1" baseline="-25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E</a:t>
            </a:r>
            <a:r>
              <a:rPr lang="en-US" altLang="zh-CN" sz="2000" b="1" baseline="-25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 </a:t>
            </a:r>
            <a:r>
              <a:rPr lang="zh-CN" altLang="en-US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的</a:t>
            </a:r>
            <a:r>
              <a:rPr lang="en-US" altLang="zh-CN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射线分别造影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；</a:t>
            </a:r>
            <a:r>
              <a:rPr lang="en-US" altLang="zh-CN" sz="2000" b="1" dirty="0">
                <a:latin typeface="华文楷体"/>
                <a:ea typeface="华文楷体"/>
                <a:cs typeface="华文楷体"/>
              </a:rPr>
              <a:t>E</a:t>
            </a:r>
            <a:r>
              <a:rPr lang="en-US" altLang="zh-CN" sz="2000" b="1" baseline="-25000" dirty="0">
                <a:latin typeface="华文楷体"/>
                <a:ea typeface="华文楷体"/>
                <a:cs typeface="华文楷体"/>
              </a:rPr>
              <a:t>1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，</a:t>
            </a:r>
            <a:r>
              <a:rPr lang="en-US" altLang="zh-CN" sz="2000" b="1" dirty="0">
                <a:latin typeface="华文楷体"/>
                <a:ea typeface="华文楷体"/>
                <a:cs typeface="华文楷体"/>
              </a:rPr>
              <a:t>E</a:t>
            </a:r>
            <a:r>
              <a:rPr lang="en-US" altLang="zh-CN" sz="2000" b="1" baseline="-25000" dirty="0">
                <a:latin typeface="华文楷体"/>
                <a:ea typeface="华文楷体"/>
                <a:cs typeface="华文楷体"/>
              </a:rPr>
              <a:t>2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分别在</a:t>
            </a:r>
            <a:r>
              <a:rPr lang="en-US" altLang="zh-CN" sz="2000" b="1" dirty="0">
                <a:latin typeface="华文楷体"/>
                <a:ea typeface="华文楷体"/>
                <a:cs typeface="华文楷体"/>
              </a:rPr>
              <a:t>K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吸收限的上下端，相差很小，</a:t>
            </a:r>
            <a:r>
              <a:rPr lang="zh-CN" altLang="en-US" sz="20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则</a:t>
            </a:r>
            <a:r>
              <a:rPr lang="en-US" altLang="zh-CN" sz="20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E</a:t>
            </a:r>
            <a:r>
              <a:rPr lang="en-US" altLang="zh-CN" sz="2000" b="1" baseline="-250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吸收系数很小，</a:t>
            </a:r>
            <a:r>
              <a:rPr lang="en-US" altLang="zh-CN" sz="20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E</a:t>
            </a:r>
            <a:r>
              <a:rPr lang="en-US" altLang="zh-CN" sz="2000" b="1" baseline="-250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吸收系数很大</a:t>
            </a:r>
            <a:r>
              <a:rPr lang="zh-CN" altLang="en-US" sz="2000" b="1" dirty="0">
                <a:latin typeface="华文楷体"/>
                <a:ea typeface="华文楷体"/>
                <a:cs typeface="华文楷体"/>
              </a:rPr>
              <a:t>，对两次造影的吸收系数进行数值处理并相减，以消除肌肉和骨骼的影响。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1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461641" y="479281"/>
            <a:ext cx="4430111" cy="581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7463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600" b="1" dirty="0">
                <a:latin typeface="STKaiti" charset="-122"/>
                <a:ea typeface="STKaiti" charset="-122"/>
                <a:cs typeface="STKaiti" charset="-122"/>
              </a:rPr>
              <a:t>两次造影时，肌肉、骨骼的贡献是几乎相同的。</a:t>
            </a:r>
            <a:r>
              <a:rPr lang="zh-CN" altLang="en-US" sz="2600" b="1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剩下的仅是碘对</a:t>
            </a:r>
            <a:r>
              <a:rPr lang="en-US" altLang="zh-CN" sz="2600" b="1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X</a:t>
            </a:r>
            <a:r>
              <a:rPr lang="zh-CN" altLang="en-US" sz="2600" b="1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射线吸收的贡献。</a:t>
            </a:r>
            <a:endParaRPr lang="en-US" altLang="zh-CN" sz="2600" b="1" dirty="0">
              <a:solidFill>
                <a:srgbClr val="0000FF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600" b="1" dirty="0">
                <a:latin typeface="STKaiti" charset="-122"/>
                <a:ea typeface="STKaiti" charset="-122"/>
                <a:cs typeface="STKaiti" charset="-122"/>
              </a:rPr>
              <a:t>如果某一个部位两次造影值相减后几乎为零，说明没有碘的贡献，</a:t>
            </a:r>
            <a:r>
              <a:rPr lang="zh-CN" altLang="en-US" sz="2600" b="1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这就很容易查出血管阻塞处</a:t>
            </a:r>
            <a:r>
              <a:rPr lang="zh-CN" altLang="en-US" sz="2600" b="1" dirty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2600" b="1" dirty="0">
              <a:latin typeface="STKaiti" charset="-122"/>
              <a:ea typeface="STKaiti" charset="-122"/>
              <a:cs typeface="STKaiti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600" b="1" dirty="0">
                <a:latin typeface="STKaiti" charset="-122"/>
                <a:ea typeface="STKaiti" charset="-122"/>
                <a:cs typeface="STKaiti" charset="-122"/>
              </a:rPr>
              <a:t>采用这种方法，碘通过静脉注入血管，在全身扩散后，尽管浓度不大，</a:t>
            </a:r>
            <a:r>
              <a:rPr lang="zh-CN" altLang="en-US" sz="2600" b="1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也能达到很好的造影效果。</a:t>
            </a:r>
          </a:p>
        </p:txBody>
      </p:sp>
      <p:pic>
        <p:nvPicPr>
          <p:cNvPr id="5" name="Picture 6" descr="未标题-1 拷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981075"/>
            <a:ext cx="3884948" cy="4458028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宇宙</a:t>
            </a:r>
            <a:r>
              <a:rPr lang="en-US" altLang="zh-CN" dirty="0"/>
              <a:t>X</a:t>
            </a:r>
            <a:r>
              <a:rPr lang="zh-CN" altLang="en-US" dirty="0"/>
              <a:t>射线源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09600" y="1371600"/>
            <a:ext cx="8077200" cy="48768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Cosmic X-ray Sources</a:t>
            </a:r>
          </a:p>
          <a:p>
            <a:r>
              <a:rPr lang="zh-CN" altLang="en-US" sz="2800" dirty="0"/>
              <a:t>地面上是无法探测</a:t>
            </a:r>
            <a:r>
              <a:rPr lang="en-US" altLang="zh-CN" sz="2800" dirty="0"/>
              <a:t>X</a:t>
            </a:r>
            <a:r>
              <a:rPr lang="zh-CN" altLang="en-US" sz="2800" dirty="0"/>
              <a:t>射线 </a:t>
            </a:r>
            <a:r>
              <a:rPr lang="zh-CN" altLang="en-US" sz="2800" dirty="0">
                <a:sym typeface="Symbol" panose="05050102010706020507" pitchFamily="18" charset="2"/>
              </a:rPr>
              <a:t> </a:t>
            </a:r>
            <a:r>
              <a:rPr lang="zh-CN" altLang="en-US" sz="2800" dirty="0"/>
              <a:t>几乎被大气层吸收。</a:t>
            </a:r>
          </a:p>
          <a:p>
            <a:r>
              <a:rPr lang="en-US" altLang="zh-CN" sz="2800" dirty="0"/>
              <a:t>1949</a:t>
            </a:r>
            <a:r>
              <a:rPr lang="zh-CN" altLang="en-US" sz="2800" dirty="0"/>
              <a:t>年</a:t>
            </a:r>
            <a:r>
              <a:rPr lang="en-US" altLang="zh-CN" sz="2800" dirty="0"/>
              <a:t>9</a:t>
            </a:r>
            <a:r>
              <a:rPr lang="zh-CN" altLang="en-US" sz="2800" dirty="0"/>
              <a:t>月，美国海军研究实验室（</a:t>
            </a:r>
            <a:r>
              <a:rPr lang="en-US" altLang="zh-CN" sz="2800" dirty="0"/>
              <a:t>NRL</a:t>
            </a:r>
            <a:r>
              <a:rPr lang="zh-CN" altLang="en-US" sz="2800" dirty="0"/>
              <a:t>）用</a:t>
            </a:r>
            <a:r>
              <a:rPr lang="en-US" altLang="zh-CN" sz="2800" dirty="0">
                <a:solidFill>
                  <a:srgbClr val="FF0000"/>
                </a:solidFill>
              </a:rPr>
              <a:t>V-2</a:t>
            </a:r>
            <a:r>
              <a:rPr lang="zh-CN" altLang="en-US" sz="2800" dirty="0">
                <a:solidFill>
                  <a:srgbClr val="FF0000"/>
                </a:solidFill>
              </a:rPr>
              <a:t>火箭</a:t>
            </a:r>
            <a:r>
              <a:rPr lang="zh-CN" altLang="en-US" sz="2800" dirty="0"/>
              <a:t>搭载的盖革计数器，首次观测到了太阳炙热而稀薄的最外层</a:t>
            </a:r>
            <a:r>
              <a:rPr lang="en-US" altLang="zh-CN" sz="2800" dirty="0"/>
              <a:t>(</a:t>
            </a:r>
            <a:r>
              <a:rPr lang="zh-CN" altLang="en-US" sz="2800" dirty="0"/>
              <a:t>日冕</a:t>
            </a:r>
            <a:r>
              <a:rPr lang="en-US" altLang="zh-CN" sz="2800" dirty="0"/>
              <a:t>)</a:t>
            </a:r>
            <a:r>
              <a:rPr lang="zh-CN" altLang="en-US" sz="2800" dirty="0"/>
              <a:t>发出的</a:t>
            </a:r>
            <a:r>
              <a:rPr lang="en-US" altLang="zh-CN" sz="2800" dirty="0"/>
              <a:t>X</a:t>
            </a:r>
            <a:r>
              <a:rPr lang="zh-CN" altLang="en-US" sz="2800" dirty="0"/>
              <a:t>射线，证实了太阳是一个</a:t>
            </a:r>
            <a:r>
              <a:rPr lang="en-US" altLang="zh-CN" sz="2800" dirty="0"/>
              <a:t>X</a:t>
            </a:r>
            <a:r>
              <a:rPr lang="zh-CN" altLang="en-US" sz="2800" dirty="0"/>
              <a:t>射线源。</a:t>
            </a:r>
            <a:endParaRPr lang="en-US" altLang="zh-CN" sz="2800" dirty="0"/>
          </a:p>
          <a:p>
            <a:r>
              <a:rPr lang="en-US" altLang="zh-CN" sz="2800" dirty="0"/>
              <a:t>1956</a:t>
            </a:r>
            <a:r>
              <a:rPr lang="zh-CN" altLang="en-US" sz="2800" dirty="0"/>
              <a:t>年，又用气球上发射的固体火箭观测到了太阳</a:t>
            </a:r>
            <a:r>
              <a:rPr lang="zh-CN" altLang="en-US" sz="2800" dirty="0">
                <a:solidFill>
                  <a:srgbClr val="FF0000"/>
                </a:solidFill>
              </a:rPr>
              <a:t>耀斑</a:t>
            </a:r>
            <a:r>
              <a:rPr lang="zh-CN" altLang="en-US" sz="2800" dirty="0"/>
              <a:t>发出的</a:t>
            </a:r>
            <a:r>
              <a:rPr lang="en-US" altLang="zh-CN" sz="2800" dirty="0"/>
              <a:t>X</a:t>
            </a:r>
            <a:r>
              <a:rPr lang="zh-CN" altLang="en-US" sz="2800" dirty="0"/>
              <a:t>射线。</a:t>
            </a:r>
          </a:p>
          <a:p>
            <a:r>
              <a:rPr lang="zh-CN" altLang="en-US" sz="2800" dirty="0"/>
              <a:t>后来通过大量的观测，发现在天空的各个方向上有一个均匀的</a:t>
            </a:r>
            <a:r>
              <a:rPr lang="en-US" altLang="zh-CN" sz="2800" dirty="0"/>
              <a:t>X</a:t>
            </a:r>
            <a:r>
              <a:rPr lang="zh-CN" altLang="en-US" sz="2800" dirty="0"/>
              <a:t>射线本底。</a:t>
            </a:r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254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宇宙</a:t>
            </a:r>
            <a:r>
              <a:rPr lang="en-US" altLang="zh-CN" dirty="0"/>
              <a:t>X</a:t>
            </a:r>
            <a:r>
              <a:rPr lang="zh-CN" altLang="en-US" dirty="0"/>
              <a:t>射线的来源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305800" cy="5334000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太阳能发射</a:t>
            </a:r>
            <a:r>
              <a:rPr lang="en-US" altLang="zh-CN" sz="3200" dirty="0"/>
              <a:t>X</a:t>
            </a:r>
            <a:r>
              <a:rPr lang="zh-CN" altLang="en-US" sz="3200" dirty="0"/>
              <a:t>射线 </a:t>
            </a:r>
            <a:r>
              <a:rPr lang="zh-CN" altLang="en-US" sz="3200" dirty="0">
                <a:sym typeface="Symbol" panose="05050102010706020507" pitchFamily="18" charset="2"/>
              </a:rPr>
              <a:t> </a:t>
            </a:r>
            <a:r>
              <a:rPr lang="zh-CN" altLang="en-US" sz="3200" dirty="0"/>
              <a:t>所有恒星以类似的方式发射</a:t>
            </a:r>
            <a:r>
              <a:rPr lang="en-US" altLang="zh-CN" sz="3200" dirty="0"/>
              <a:t>X</a:t>
            </a:r>
            <a:r>
              <a:rPr lang="zh-CN" altLang="en-US" sz="3200" dirty="0"/>
              <a:t>射线 </a:t>
            </a:r>
            <a:r>
              <a:rPr lang="zh-CN" altLang="en-US" sz="3200" dirty="0">
                <a:sym typeface="Symbol" panose="05050102010706020507" pitchFamily="18" charset="2"/>
              </a:rPr>
              <a:t> </a:t>
            </a:r>
            <a:r>
              <a:rPr lang="zh-CN" altLang="en-US" sz="3200" dirty="0"/>
              <a:t>宇宙的</a:t>
            </a:r>
            <a:r>
              <a:rPr lang="en-US" altLang="zh-CN" sz="3200" dirty="0"/>
              <a:t>X</a:t>
            </a:r>
            <a:r>
              <a:rPr lang="zh-CN" altLang="en-US" sz="3200" dirty="0"/>
              <a:t>射线背景。</a:t>
            </a:r>
          </a:p>
          <a:p>
            <a:r>
              <a:rPr lang="zh-CN" altLang="en-US" sz="3200" dirty="0"/>
              <a:t>但是：银河系全部约</a:t>
            </a:r>
            <a:r>
              <a:rPr lang="en-US" altLang="zh-CN" sz="3200" dirty="0"/>
              <a:t>1000</a:t>
            </a:r>
            <a:r>
              <a:rPr lang="zh-CN" altLang="en-US" sz="3200" dirty="0"/>
              <a:t>亿颗恒星发射的</a:t>
            </a:r>
            <a:r>
              <a:rPr lang="en-US" altLang="zh-CN" sz="3200" dirty="0"/>
              <a:t>X</a:t>
            </a:r>
            <a:r>
              <a:rPr lang="zh-CN" altLang="en-US" sz="3200" dirty="0"/>
              <a:t>射线加起来 </a:t>
            </a:r>
            <a:r>
              <a:rPr lang="en-US" altLang="zh-CN" sz="3200" dirty="0"/>
              <a:t>&lt;&lt; </a:t>
            </a:r>
            <a:r>
              <a:rPr lang="zh-CN" altLang="en-US" sz="3200" dirty="0"/>
              <a:t>观测到的亮度 </a:t>
            </a:r>
            <a:r>
              <a:rPr lang="zh-CN" altLang="en-US" sz="3200" dirty="0">
                <a:sym typeface="Symbol" panose="05050102010706020507" pitchFamily="18" charset="2"/>
              </a:rPr>
              <a:t> </a:t>
            </a:r>
            <a:r>
              <a:rPr lang="zh-CN" altLang="en-US" sz="3200" dirty="0"/>
              <a:t>排除象太阳那样的正常恒星对于宇宙</a:t>
            </a:r>
            <a:r>
              <a:rPr lang="en-US" altLang="zh-CN" sz="3200" dirty="0"/>
              <a:t>X</a:t>
            </a:r>
            <a:r>
              <a:rPr lang="zh-CN" altLang="en-US" sz="3200" dirty="0"/>
              <a:t>射线背景的贡献。</a:t>
            </a:r>
            <a:endParaRPr lang="en-US" altLang="zh-CN" sz="3200" dirty="0"/>
          </a:p>
          <a:p>
            <a:r>
              <a:rPr lang="en-US" altLang="zh-CN" sz="3200" dirty="0"/>
              <a:t>1962</a:t>
            </a:r>
            <a:r>
              <a:rPr lang="zh-CN" altLang="en-US" sz="3200" dirty="0"/>
              <a:t>年</a:t>
            </a:r>
            <a:r>
              <a:rPr lang="en-US" altLang="zh-CN" sz="3200" dirty="0"/>
              <a:t>6</a:t>
            </a:r>
            <a:r>
              <a:rPr lang="zh-CN" altLang="en-US" sz="3200" dirty="0"/>
              <a:t>月</a:t>
            </a:r>
            <a:r>
              <a:rPr lang="en-US" altLang="zh-CN" sz="3200" dirty="0"/>
              <a:t>18</a:t>
            </a:r>
            <a:r>
              <a:rPr lang="zh-CN" altLang="en-US" sz="3200" dirty="0"/>
              <a:t>日，</a:t>
            </a:r>
            <a:r>
              <a:rPr lang="en-US" altLang="zh-CN" sz="3200" dirty="0"/>
              <a:t>Riccardo </a:t>
            </a:r>
            <a:r>
              <a:rPr lang="en-US" altLang="zh-CN" sz="3200" dirty="0" err="1"/>
              <a:t>Giacconi</a:t>
            </a:r>
            <a:r>
              <a:rPr lang="zh-CN" altLang="en-US" sz="3200" dirty="0"/>
              <a:t>等用</a:t>
            </a:r>
            <a:r>
              <a:rPr lang="en-US" altLang="zh-CN" sz="3200" dirty="0" err="1"/>
              <a:t>Aerobee</a:t>
            </a:r>
            <a:r>
              <a:rPr lang="zh-CN" altLang="en-US" sz="3200" dirty="0"/>
              <a:t>探空火箭升至</a:t>
            </a:r>
            <a:r>
              <a:rPr lang="en-US" altLang="zh-CN" sz="3200" dirty="0"/>
              <a:t>150</a:t>
            </a:r>
            <a:r>
              <a:rPr lang="zh-CN" altLang="en-US" sz="3200" dirty="0"/>
              <a:t>公里的高空，进行全天范围的</a:t>
            </a:r>
            <a:r>
              <a:rPr lang="en-US" altLang="zh-CN" sz="3200" dirty="0"/>
              <a:t>X</a:t>
            </a:r>
            <a:r>
              <a:rPr lang="zh-CN" altLang="en-US" sz="3200" dirty="0"/>
              <a:t>射线波段扫描 </a:t>
            </a:r>
            <a:r>
              <a:rPr lang="zh-CN" altLang="en-US" sz="3200" dirty="0">
                <a:sym typeface="Symbol" panose="05050102010706020507" pitchFamily="18" charset="2"/>
              </a:rPr>
              <a:t> </a:t>
            </a:r>
            <a:r>
              <a:rPr lang="zh-CN" altLang="en-US" sz="3200" dirty="0"/>
              <a:t>观测月亮的</a:t>
            </a:r>
            <a:r>
              <a:rPr lang="en-US" altLang="zh-CN" sz="3200" dirty="0"/>
              <a:t>X</a:t>
            </a:r>
            <a:r>
              <a:rPr lang="zh-CN" altLang="en-US" sz="3200" dirty="0"/>
              <a:t>射线辐射。但是却在火箭滞空的</a:t>
            </a:r>
            <a:r>
              <a:rPr lang="en-US" altLang="zh-CN" sz="3200" dirty="0"/>
              <a:t>6</a:t>
            </a:r>
            <a:r>
              <a:rPr lang="zh-CN" altLang="en-US" sz="3200" dirty="0"/>
              <a:t>分钟里，在距离月亮大约</a:t>
            </a:r>
            <a:r>
              <a:rPr lang="en-US" altLang="zh-CN" sz="3200" dirty="0"/>
              <a:t>25</a:t>
            </a:r>
            <a:r>
              <a:rPr lang="zh-CN" altLang="en-US" sz="3200" dirty="0"/>
              <a:t>度的地方 </a:t>
            </a:r>
            <a:r>
              <a:rPr lang="zh-CN" altLang="en-US" sz="3200" dirty="0">
                <a:sym typeface="Symbol" panose="05050102010706020507" pitchFamily="18" charset="2"/>
              </a:rPr>
              <a:t> </a:t>
            </a:r>
            <a:r>
              <a:rPr lang="zh-CN" altLang="en-US" sz="3200" dirty="0"/>
              <a:t>发现了一个很强的</a:t>
            </a:r>
            <a:r>
              <a:rPr lang="en-US" altLang="zh-CN" sz="3200" dirty="0"/>
              <a:t>X</a:t>
            </a:r>
            <a:r>
              <a:rPr lang="zh-CN" altLang="en-US" sz="3200" dirty="0"/>
              <a:t>射线源，天蝎座</a:t>
            </a:r>
            <a:r>
              <a:rPr lang="en-US" altLang="zh-CN" sz="3200" dirty="0"/>
              <a:t>X-1</a:t>
            </a:r>
            <a:r>
              <a:rPr lang="zh-CN" altLang="en-US" sz="3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5009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原子光谱的构成和 </a:t>
            </a:r>
            <a:r>
              <a:rPr lang="en-US" altLang="zh-CN" dirty="0"/>
              <a:t>X </a:t>
            </a:r>
            <a:r>
              <a:rPr lang="zh-CN" altLang="en-US" dirty="0"/>
              <a:t>射线能谱</a:t>
            </a:r>
            <a:endParaRPr lang="en-US" dirty="0"/>
          </a:p>
        </p:txBody>
      </p:sp>
      <p:sp>
        <p:nvSpPr>
          <p:cNvPr id="43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5C1C-21CD-7645-954C-F3A8DD5FAAB4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87047" name="Text Box 7"/>
          <p:cNvSpPr txBox="1">
            <a:spLocks noChangeArrowheads="1"/>
          </p:cNvSpPr>
          <p:nvPr/>
        </p:nvSpPr>
        <p:spPr bwMode="auto">
          <a:xfrm>
            <a:off x="936625" y="1409836"/>
            <a:ext cx="2286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光学线状谱：</a:t>
            </a:r>
          </a:p>
        </p:txBody>
      </p:sp>
      <p:sp>
        <p:nvSpPr>
          <p:cNvPr id="87049" name="Text Box 9"/>
          <p:cNvSpPr txBox="1">
            <a:spLocks noChangeArrowheads="1"/>
          </p:cNvSpPr>
          <p:nvPr/>
        </p:nvSpPr>
        <p:spPr bwMode="auto">
          <a:xfrm>
            <a:off x="3013075" y="1428420"/>
            <a:ext cx="2286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价电子跃迁</a:t>
            </a:r>
          </a:p>
        </p:txBody>
      </p:sp>
      <p:grpSp>
        <p:nvGrpSpPr>
          <p:cNvPr id="87050" name="Group 10"/>
          <p:cNvGrpSpPr>
            <a:grpSpLocks/>
          </p:cNvGrpSpPr>
          <p:nvPr/>
        </p:nvGrpSpPr>
        <p:grpSpPr bwMode="auto">
          <a:xfrm>
            <a:off x="5595938" y="2022798"/>
            <a:ext cx="2544763" cy="523874"/>
            <a:chOff x="3778" y="1054"/>
            <a:chExt cx="1603" cy="330"/>
          </a:xfrm>
        </p:grpSpPr>
        <p:sp>
          <p:nvSpPr>
            <p:cNvPr id="87051" name="Text Box 11"/>
            <p:cNvSpPr txBox="1">
              <a:spLocks noChangeArrowheads="1"/>
            </p:cNvSpPr>
            <p:nvPr/>
          </p:nvSpPr>
          <p:spPr bwMode="auto">
            <a:xfrm>
              <a:off x="3778" y="1083"/>
              <a:ext cx="67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红外</a:t>
              </a:r>
            </a:p>
          </p:txBody>
        </p:sp>
        <p:sp>
          <p:nvSpPr>
            <p:cNvPr id="87052" name="Rectangle 12"/>
            <p:cNvSpPr>
              <a:spLocks noChangeArrowheads="1"/>
            </p:cNvSpPr>
            <p:nvPr/>
          </p:nvSpPr>
          <p:spPr bwMode="auto">
            <a:xfrm>
              <a:off x="4877" y="1086"/>
              <a:ext cx="50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</a:rPr>
                <a:t>紫外</a:t>
              </a:r>
            </a:p>
          </p:txBody>
        </p:sp>
        <p:sp>
          <p:nvSpPr>
            <p:cNvPr id="87053" name="Rectangle 13"/>
            <p:cNvSpPr>
              <a:spLocks noChangeArrowheads="1"/>
            </p:cNvSpPr>
            <p:nvPr/>
          </p:nvSpPr>
          <p:spPr bwMode="auto">
            <a:xfrm>
              <a:off x="4511" y="1054"/>
              <a:ext cx="28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aseline="30000">
                  <a:solidFill>
                    <a:schemeClr val="tx1"/>
                  </a:solidFill>
                  <a:sym typeface="Symbol" charset="0"/>
                </a:rPr>
                <a:t> </a:t>
              </a:r>
              <a:r>
                <a:rPr lang="en-US" altLang="zh-CN" sz="2800">
                  <a:solidFill>
                    <a:schemeClr val="tx1"/>
                  </a:solidFill>
                  <a:sym typeface="Symbol" charset="0"/>
                </a:rPr>
                <a:t></a:t>
              </a:r>
            </a:p>
          </p:txBody>
        </p:sp>
      </p:grpSp>
      <p:grpSp>
        <p:nvGrpSpPr>
          <p:cNvPr id="87054" name="Group 14"/>
          <p:cNvGrpSpPr>
            <a:grpSpLocks/>
          </p:cNvGrpSpPr>
          <p:nvPr/>
        </p:nvGrpSpPr>
        <p:grpSpPr bwMode="auto">
          <a:xfrm>
            <a:off x="5595937" y="2644677"/>
            <a:ext cx="2871788" cy="482600"/>
            <a:chOff x="3790" y="1352"/>
            <a:chExt cx="1809" cy="304"/>
          </a:xfrm>
        </p:grpSpPr>
        <p:sp>
          <p:nvSpPr>
            <p:cNvPr id="87055" name="Text Box 15"/>
            <p:cNvSpPr txBox="1">
              <a:spLocks noChangeArrowheads="1"/>
            </p:cNvSpPr>
            <p:nvPr/>
          </p:nvSpPr>
          <p:spPr bwMode="auto">
            <a:xfrm>
              <a:off x="3790" y="1404"/>
              <a:ext cx="8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10</a:t>
              </a:r>
              <a:r>
                <a:rPr lang="en-US" altLang="zh-CN" sz="2000" b="1" baseline="30000" dirty="0">
                  <a:solidFill>
                    <a:schemeClr val="tx1"/>
                  </a:solidFill>
                </a:rPr>
                <a:t>6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Å</a:t>
              </a:r>
            </a:p>
          </p:txBody>
        </p:sp>
        <p:sp>
          <p:nvSpPr>
            <p:cNvPr id="87056" name="Text Box 16"/>
            <p:cNvSpPr txBox="1">
              <a:spLocks noChangeArrowheads="1"/>
            </p:cNvSpPr>
            <p:nvPr/>
          </p:nvSpPr>
          <p:spPr bwMode="auto">
            <a:xfrm>
              <a:off x="4849" y="1385"/>
              <a:ext cx="75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</a:rPr>
                <a:t>10</a:t>
              </a:r>
              <a:r>
                <a:rPr lang="en-US" altLang="zh-CN" sz="2000" b="1" baseline="30000" dirty="0">
                  <a:solidFill>
                    <a:schemeClr val="tx1"/>
                  </a:solidFill>
                </a:rPr>
                <a:t>3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Å</a:t>
              </a:r>
            </a:p>
          </p:txBody>
        </p:sp>
        <p:sp>
          <p:nvSpPr>
            <p:cNvPr id="87057" name="Rectangle 17"/>
            <p:cNvSpPr>
              <a:spLocks noChangeArrowheads="1"/>
            </p:cNvSpPr>
            <p:nvPr/>
          </p:nvSpPr>
          <p:spPr bwMode="auto">
            <a:xfrm>
              <a:off x="4517" y="1352"/>
              <a:ext cx="23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 baseline="30000" dirty="0">
                  <a:solidFill>
                    <a:schemeClr val="tx1"/>
                  </a:solidFill>
                  <a:sym typeface="Symbol" charset="0"/>
                </a:rPr>
                <a:t> </a:t>
              </a:r>
              <a:r>
                <a:rPr lang="en-US" altLang="zh-CN" sz="2000" b="1" dirty="0">
                  <a:solidFill>
                    <a:schemeClr val="tx1"/>
                  </a:solidFill>
                  <a:sym typeface="Symbol" charset="0"/>
                </a:rPr>
                <a:t></a:t>
              </a:r>
            </a:p>
          </p:txBody>
        </p:sp>
      </p:grp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1077913" y="3667966"/>
            <a:ext cx="1676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 </a:t>
            </a:r>
            <a:r>
              <a:rPr 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射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线谱</a:t>
            </a:r>
          </a:p>
        </p:txBody>
      </p:sp>
      <p:sp>
        <p:nvSpPr>
          <p:cNvPr id="87059" name="Text Box 19"/>
          <p:cNvSpPr txBox="1">
            <a:spLocks noChangeArrowheads="1"/>
          </p:cNvSpPr>
          <p:nvPr/>
        </p:nvSpPr>
        <p:spPr bwMode="auto">
          <a:xfrm>
            <a:off x="2905125" y="3502401"/>
            <a:ext cx="1676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连续谱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2905125" y="4372724"/>
            <a:ext cx="1676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线状谱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4340505" y="3502400"/>
            <a:ext cx="1676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韧致辐射</a:t>
            </a:r>
          </a:p>
        </p:txBody>
      </p:sp>
      <p:grpSp>
        <p:nvGrpSpPr>
          <p:cNvPr id="87062" name="Group 22"/>
          <p:cNvGrpSpPr>
            <a:grpSpLocks/>
          </p:cNvGrpSpPr>
          <p:nvPr/>
        </p:nvGrpSpPr>
        <p:grpSpPr bwMode="auto">
          <a:xfrm>
            <a:off x="5963444" y="3407152"/>
            <a:ext cx="2909888" cy="434975"/>
            <a:chOff x="3788" y="1758"/>
            <a:chExt cx="1833" cy="274"/>
          </a:xfrm>
        </p:grpSpPr>
        <p:sp>
          <p:nvSpPr>
            <p:cNvPr id="87063" name="Text Box 23"/>
            <p:cNvSpPr txBox="1">
              <a:spLocks noChangeArrowheads="1"/>
            </p:cNvSpPr>
            <p:nvPr/>
          </p:nvSpPr>
          <p:spPr bwMode="auto">
            <a:xfrm>
              <a:off x="3788" y="1777"/>
              <a:ext cx="70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0000FF"/>
                  </a:solidFill>
                </a:rPr>
                <a:t>10</a:t>
              </a:r>
              <a:r>
                <a:rPr lang="en-US" altLang="zh-CN" sz="2000" b="1" baseline="30000" dirty="0">
                  <a:solidFill>
                    <a:srgbClr val="0000FF"/>
                  </a:solidFill>
                </a:rPr>
                <a:t>-2</a:t>
              </a:r>
              <a:r>
                <a:rPr lang="en-US" altLang="zh-CN" sz="2000" b="1" dirty="0">
                  <a:solidFill>
                    <a:srgbClr val="0000FF"/>
                  </a:solidFill>
                </a:rPr>
                <a:t>Å</a:t>
              </a:r>
            </a:p>
          </p:txBody>
        </p:sp>
        <p:sp>
          <p:nvSpPr>
            <p:cNvPr id="87064" name="Text Box 24"/>
            <p:cNvSpPr txBox="1">
              <a:spLocks noChangeArrowheads="1"/>
            </p:cNvSpPr>
            <p:nvPr/>
          </p:nvSpPr>
          <p:spPr bwMode="auto">
            <a:xfrm>
              <a:off x="4853" y="1780"/>
              <a:ext cx="76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0000FF"/>
                  </a:solidFill>
                </a:rPr>
                <a:t>10</a:t>
              </a:r>
              <a:r>
                <a:rPr lang="en-US" altLang="zh-CN" sz="2000" b="1" baseline="30000" dirty="0">
                  <a:solidFill>
                    <a:srgbClr val="0000FF"/>
                  </a:solidFill>
                </a:rPr>
                <a:t>2</a:t>
              </a:r>
              <a:r>
                <a:rPr lang="en-US" altLang="zh-CN" sz="2000" b="1" dirty="0">
                  <a:solidFill>
                    <a:srgbClr val="0000FF"/>
                  </a:solidFill>
                </a:rPr>
                <a:t>Å</a:t>
              </a:r>
            </a:p>
          </p:txBody>
        </p:sp>
        <p:sp>
          <p:nvSpPr>
            <p:cNvPr id="87065" name="Rectangle 25"/>
            <p:cNvSpPr>
              <a:spLocks noChangeArrowheads="1"/>
            </p:cNvSpPr>
            <p:nvPr/>
          </p:nvSpPr>
          <p:spPr bwMode="auto">
            <a:xfrm>
              <a:off x="4532" y="1758"/>
              <a:ext cx="24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aseline="30000" dirty="0">
                  <a:solidFill>
                    <a:srgbClr val="0000FF"/>
                  </a:solidFill>
                  <a:sym typeface="Symbol" charset="0"/>
                </a:rPr>
                <a:t> </a:t>
              </a:r>
              <a:r>
                <a:rPr lang="en-US" altLang="zh-CN" sz="2000" b="1" dirty="0">
                  <a:solidFill>
                    <a:srgbClr val="0000FF"/>
                  </a:solidFill>
                  <a:sym typeface="Symbol" charset="0"/>
                </a:rPr>
                <a:t></a:t>
              </a:r>
            </a:p>
          </p:txBody>
        </p:sp>
      </p:grpSp>
      <p:sp>
        <p:nvSpPr>
          <p:cNvPr id="87066" name="Text Box 26"/>
          <p:cNvSpPr txBox="1">
            <a:spLocks noChangeArrowheads="1"/>
          </p:cNvSpPr>
          <p:nvPr/>
        </p:nvSpPr>
        <p:spPr bwMode="auto">
          <a:xfrm>
            <a:off x="4400550" y="4338935"/>
            <a:ext cx="2514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内层电子跃迁</a:t>
            </a:r>
          </a:p>
        </p:txBody>
      </p:sp>
      <p:grpSp>
        <p:nvGrpSpPr>
          <p:cNvPr id="87068" name="Group 28"/>
          <p:cNvGrpSpPr>
            <a:grpSpLocks/>
          </p:cNvGrpSpPr>
          <p:nvPr/>
        </p:nvGrpSpPr>
        <p:grpSpPr bwMode="auto">
          <a:xfrm>
            <a:off x="5507038" y="5287963"/>
            <a:ext cx="3138488" cy="503237"/>
            <a:chOff x="3473" y="2854"/>
            <a:chExt cx="1977" cy="317"/>
          </a:xfrm>
        </p:grpSpPr>
        <p:sp>
          <p:nvSpPr>
            <p:cNvPr id="87069" name="Text Box 29"/>
            <p:cNvSpPr txBox="1">
              <a:spLocks noChangeArrowheads="1"/>
            </p:cNvSpPr>
            <p:nvPr/>
          </p:nvSpPr>
          <p:spPr bwMode="auto">
            <a:xfrm>
              <a:off x="3473" y="2880"/>
              <a:ext cx="120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i="1" dirty="0">
                  <a:solidFill>
                    <a:schemeClr val="tx1"/>
                  </a:solidFill>
                  <a:sym typeface="Symbol" charset="0"/>
                </a:rPr>
                <a:t></a:t>
              </a:r>
              <a:r>
                <a:rPr lang="zh-CN" altLang="en-US" sz="2400" b="1" dirty="0">
                  <a:solidFill>
                    <a:schemeClr val="tx1"/>
                  </a:solidFill>
                  <a:sym typeface="Symbol" charset="0"/>
                </a:rPr>
                <a:t>：</a:t>
              </a:r>
              <a:r>
                <a:rPr lang="en-US" sz="2400" b="1" dirty="0">
                  <a:solidFill>
                    <a:schemeClr val="tx1"/>
                  </a:solidFill>
                  <a:sym typeface="Symbol" charset="0"/>
                </a:rPr>
                <a:t>10</a:t>
              </a:r>
              <a:r>
                <a:rPr lang="en-US" sz="2400" b="1" baseline="30000" dirty="0">
                  <a:solidFill>
                    <a:schemeClr val="tx1"/>
                  </a:solidFill>
                  <a:sym typeface="Symbol" charset="0"/>
                </a:rPr>
                <a:t>-1</a:t>
              </a:r>
              <a:r>
                <a:rPr lang="en-US" altLang="zh-CN" sz="2400" b="1" dirty="0">
                  <a:solidFill>
                    <a:schemeClr val="tx1"/>
                  </a:solidFill>
                </a:rPr>
                <a:t>Å</a:t>
              </a:r>
            </a:p>
          </p:txBody>
        </p:sp>
        <p:sp>
          <p:nvSpPr>
            <p:cNvPr id="87070" name="Rectangle 30"/>
            <p:cNvSpPr>
              <a:spLocks noChangeArrowheads="1"/>
            </p:cNvSpPr>
            <p:nvPr/>
          </p:nvSpPr>
          <p:spPr bwMode="auto">
            <a:xfrm>
              <a:off x="4687" y="2854"/>
              <a:ext cx="76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sym typeface="Symbol" charset="0"/>
                </a:rPr>
                <a:t>  10</a:t>
              </a:r>
              <a:r>
                <a:rPr lang="en-US" altLang="zh-CN" sz="2400" b="1" baseline="30000" dirty="0">
                  <a:solidFill>
                    <a:schemeClr val="tx1"/>
                  </a:solidFill>
                  <a:sym typeface="Symbol" charset="0"/>
                </a:rPr>
                <a:t>2</a:t>
              </a:r>
              <a:r>
                <a:rPr lang="en-US" altLang="zh-CN" sz="2400" b="1" dirty="0">
                  <a:solidFill>
                    <a:schemeClr val="tx1"/>
                  </a:solidFill>
                </a:rPr>
                <a:t>Å</a:t>
              </a:r>
            </a:p>
          </p:txBody>
        </p:sp>
      </p:grpSp>
      <p:grpSp>
        <p:nvGrpSpPr>
          <p:cNvPr id="87079" name="Group 39"/>
          <p:cNvGrpSpPr>
            <a:grpSpLocks/>
          </p:cNvGrpSpPr>
          <p:nvPr/>
        </p:nvGrpSpPr>
        <p:grpSpPr bwMode="auto">
          <a:xfrm>
            <a:off x="5062537" y="1472868"/>
            <a:ext cx="3473451" cy="412750"/>
            <a:chOff x="3121" y="1193"/>
            <a:chExt cx="2188" cy="260"/>
          </a:xfrm>
        </p:grpSpPr>
        <p:sp>
          <p:nvSpPr>
            <p:cNvPr id="87071" name="Text Box 31"/>
            <p:cNvSpPr txBox="1">
              <a:spLocks noChangeArrowheads="1"/>
            </p:cNvSpPr>
            <p:nvPr/>
          </p:nvSpPr>
          <p:spPr bwMode="auto">
            <a:xfrm>
              <a:off x="3121" y="1201"/>
              <a:ext cx="163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  <a:sym typeface="Symbol" charset="0"/>
                </a:rPr>
                <a:t></a:t>
              </a:r>
              <a:r>
                <a:rPr lang="en-US" altLang="zh-CN" sz="2000" b="1" i="1" dirty="0">
                  <a:solidFill>
                    <a:schemeClr val="tx1"/>
                  </a:solidFill>
                  <a:sym typeface="Symbol" charset="0"/>
                </a:rPr>
                <a:t>E</a:t>
              </a:r>
              <a:r>
                <a:rPr lang="zh-CN" altLang="en-US" sz="2000" b="1" dirty="0">
                  <a:solidFill>
                    <a:schemeClr val="tx1"/>
                  </a:solidFill>
                  <a:sym typeface="Symbol" charset="0"/>
                </a:rPr>
                <a:t>：</a:t>
              </a:r>
              <a:r>
                <a:rPr lang="en-US" altLang="zh-CN" sz="2000" b="1" dirty="0">
                  <a:solidFill>
                    <a:schemeClr val="tx1"/>
                  </a:solidFill>
                  <a:sym typeface="Symbol" charset="0"/>
                </a:rPr>
                <a:t>10</a:t>
              </a:r>
              <a:r>
                <a:rPr lang="en-US" altLang="zh-CN" sz="2000" b="1" baseline="30000" dirty="0">
                  <a:solidFill>
                    <a:schemeClr val="tx1"/>
                  </a:solidFill>
                  <a:sym typeface="Symbol" charset="0"/>
                </a:rPr>
                <a:t>-1 </a:t>
              </a:r>
              <a:r>
                <a:rPr lang="en-US" altLang="zh-CN" sz="2000" b="1" dirty="0" err="1">
                  <a:solidFill>
                    <a:schemeClr val="tx1"/>
                  </a:solidFill>
                  <a:sym typeface="Symbol" charset="0"/>
                </a:rPr>
                <a:t>eV</a:t>
              </a:r>
              <a:endParaRPr lang="en-US" altLang="zh-CN" sz="2000" b="1" dirty="0">
                <a:solidFill>
                  <a:schemeClr val="tx1"/>
                </a:solidFill>
                <a:sym typeface="Symbol" charset="0"/>
              </a:endParaRPr>
            </a:p>
          </p:txBody>
        </p:sp>
        <p:sp>
          <p:nvSpPr>
            <p:cNvPr id="87072" name="Rectangle 32"/>
            <p:cNvSpPr>
              <a:spLocks noChangeArrowheads="1"/>
            </p:cNvSpPr>
            <p:nvPr/>
          </p:nvSpPr>
          <p:spPr bwMode="auto">
            <a:xfrm>
              <a:off x="4547" y="1193"/>
              <a:ext cx="76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tx1"/>
                  </a:solidFill>
                  <a:sym typeface="Symbol" charset="0"/>
                </a:rPr>
                <a:t>  10</a:t>
              </a:r>
              <a:r>
                <a:rPr lang="en-US" altLang="zh-CN" sz="2000" b="1" baseline="30000" dirty="0">
                  <a:solidFill>
                    <a:schemeClr val="tx1"/>
                  </a:solidFill>
                  <a:sym typeface="Symbol" charset="0"/>
                </a:rPr>
                <a:t>1 </a:t>
              </a:r>
              <a:r>
                <a:rPr lang="en-US" altLang="zh-CN" sz="2000" b="1" dirty="0" err="1">
                  <a:solidFill>
                    <a:schemeClr val="tx1"/>
                  </a:solidFill>
                  <a:sym typeface="Symbol" charset="0"/>
                </a:rPr>
                <a:t>eV</a:t>
              </a:r>
              <a:endParaRPr lang="en-US" altLang="zh-CN" sz="2000" b="1" dirty="0">
                <a:solidFill>
                  <a:schemeClr val="tx1"/>
                </a:solidFill>
                <a:sym typeface="Symbol" charset="0"/>
              </a:endParaRPr>
            </a:p>
          </p:txBody>
        </p:sp>
      </p:grpSp>
      <p:grpSp>
        <p:nvGrpSpPr>
          <p:cNvPr id="87073" name="Group 33"/>
          <p:cNvGrpSpPr>
            <a:grpSpLocks/>
          </p:cNvGrpSpPr>
          <p:nvPr/>
        </p:nvGrpSpPr>
        <p:grpSpPr bwMode="auto">
          <a:xfrm>
            <a:off x="5168902" y="4791428"/>
            <a:ext cx="3438526" cy="417513"/>
            <a:chOff x="3256" y="2485"/>
            <a:chExt cx="2166" cy="263"/>
          </a:xfrm>
        </p:grpSpPr>
        <p:sp>
          <p:nvSpPr>
            <p:cNvPr id="87074" name="Text Box 34"/>
            <p:cNvSpPr txBox="1">
              <a:spLocks noChangeArrowheads="1"/>
            </p:cNvSpPr>
            <p:nvPr/>
          </p:nvSpPr>
          <p:spPr bwMode="auto">
            <a:xfrm>
              <a:off x="3256" y="2496"/>
              <a:ext cx="164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0000FF"/>
                  </a:solidFill>
                  <a:sym typeface="Symbol" charset="0"/>
                </a:rPr>
                <a:t></a:t>
              </a:r>
              <a:r>
                <a:rPr lang="en-US" altLang="zh-CN" sz="2000" b="1" i="1" dirty="0">
                  <a:solidFill>
                    <a:srgbClr val="0000FF"/>
                  </a:solidFill>
                  <a:sym typeface="Symbol" charset="0"/>
                </a:rPr>
                <a:t>E</a:t>
              </a:r>
              <a:r>
                <a:rPr lang="zh-CN" altLang="en-US" sz="2000" b="1" dirty="0">
                  <a:solidFill>
                    <a:srgbClr val="0000FF"/>
                  </a:solidFill>
                  <a:sym typeface="Symbol" charset="0"/>
                </a:rPr>
                <a:t>：</a:t>
              </a:r>
              <a:r>
                <a:rPr lang="en-US" altLang="zh-CN" sz="2000" b="1" dirty="0">
                  <a:solidFill>
                    <a:srgbClr val="0000FF"/>
                  </a:solidFill>
                  <a:sym typeface="Symbol" charset="0"/>
                </a:rPr>
                <a:t>10</a:t>
              </a:r>
              <a:r>
                <a:rPr lang="en-US" altLang="zh-CN" sz="2000" b="1" baseline="30000" dirty="0">
                  <a:solidFill>
                    <a:srgbClr val="0000FF"/>
                  </a:solidFill>
                  <a:sym typeface="Symbol" charset="0"/>
                </a:rPr>
                <a:t>3 </a:t>
              </a:r>
              <a:r>
                <a:rPr lang="en-US" altLang="zh-CN" sz="2000" b="1" dirty="0" err="1">
                  <a:solidFill>
                    <a:srgbClr val="0000FF"/>
                  </a:solidFill>
                  <a:sym typeface="Symbol" charset="0"/>
                </a:rPr>
                <a:t>eV</a:t>
              </a:r>
              <a:endParaRPr lang="en-US" altLang="zh-CN" sz="2000" b="1" dirty="0">
                <a:solidFill>
                  <a:srgbClr val="0000FF"/>
                </a:solidFill>
                <a:sym typeface="Symbol" charset="0"/>
              </a:endParaRPr>
            </a:p>
          </p:txBody>
        </p:sp>
        <p:sp>
          <p:nvSpPr>
            <p:cNvPr id="87075" name="Rectangle 35"/>
            <p:cNvSpPr>
              <a:spLocks noChangeArrowheads="1"/>
            </p:cNvSpPr>
            <p:nvPr/>
          </p:nvSpPr>
          <p:spPr bwMode="auto">
            <a:xfrm>
              <a:off x="4660" y="2485"/>
              <a:ext cx="76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0000FF"/>
                  </a:solidFill>
                  <a:sym typeface="Symbol" charset="0"/>
                </a:rPr>
                <a:t>  10</a:t>
              </a:r>
              <a:r>
                <a:rPr lang="en-US" altLang="zh-CN" sz="2000" b="1" baseline="30000" dirty="0">
                  <a:solidFill>
                    <a:srgbClr val="0000FF"/>
                  </a:solidFill>
                  <a:sym typeface="Symbol" charset="0"/>
                </a:rPr>
                <a:t>4 </a:t>
              </a:r>
              <a:r>
                <a:rPr lang="en-US" altLang="zh-CN" sz="2000" b="1" dirty="0" err="1">
                  <a:solidFill>
                    <a:srgbClr val="0000FF"/>
                  </a:solidFill>
                  <a:sym typeface="Symbol" charset="0"/>
                </a:rPr>
                <a:t>eV</a:t>
              </a:r>
              <a:endParaRPr lang="en-US" altLang="zh-CN" sz="2000" b="1" dirty="0">
                <a:solidFill>
                  <a:srgbClr val="0000FF"/>
                </a:solidFill>
                <a:sym typeface="Symbol" charset="0"/>
              </a:endParaRPr>
            </a:p>
          </p:txBody>
        </p:sp>
      </p:grpSp>
      <p:sp>
        <p:nvSpPr>
          <p:cNvPr id="87076" name="AutoShape 36"/>
          <p:cNvSpPr>
            <a:spLocks/>
          </p:cNvSpPr>
          <p:nvPr/>
        </p:nvSpPr>
        <p:spPr bwMode="auto">
          <a:xfrm>
            <a:off x="2754313" y="3647516"/>
            <a:ext cx="157162" cy="1168868"/>
          </a:xfrm>
          <a:prstGeom prst="leftBrace">
            <a:avLst>
              <a:gd name="adj1" fmla="val 75000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>
              <a:solidFill>
                <a:srgbClr val="0000FF"/>
              </a:solidFill>
            </a:endParaRPr>
          </a:p>
        </p:txBody>
      </p:sp>
      <p:sp>
        <p:nvSpPr>
          <p:cNvPr id="87077" name="AutoShape 37"/>
          <p:cNvSpPr>
            <a:spLocks/>
          </p:cNvSpPr>
          <p:nvPr/>
        </p:nvSpPr>
        <p:spPr bwMode="auto">
          <a:xfrm>
            <a:off x="784225" y="1784487"/>
            <a:ext cx="152400" cy="2530568"/>
          </a:xfrm>
          <a:prstGeom prst="leftBrace">
            <a:avLst>
              <a:gd name="adj1" fmla="val 10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7078" name="Text Box 38"/>
          <p:cNvSpPr txBox="1">
            <a:spLocks noChangeArrowheads="1"/>
          </p:cNvSpPr>
          <p:nvPr/>
        </p:nvSpPr>
        <p:spPr bwMode="auto">
          <a:xfrm>
            <a:off x="253999" y="2123743"/>
            <a:ext cx="58055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原子光谱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304800" y="5058039"/>
            <a:ext cx="4743454" cy="1200329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电子打重物质（</a:t>
            </a:r>
            <a:r>
              <a:rPr lang="en-US" altLang="zh-CN" sz="2400" b="1" i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大）辐射强</a:t>
            </a:r>
            <a:endParaRPr lang="en-US" altLang="zh-CN" sz="24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工业、医用</a:t>
            </a:r>
            <a:r>
              <a:rPr lang="en-US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射线管一般用电子打</a:t>
            </a:r>
            <a:r>
              <a:rPr lang="en-US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靶产生软（硬</a:t>
            </a:r>
            <a:r>
              <a:rPr lang="zh-CN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charset="0"/>
              </a:rPr>
              <a:t>）</a:t>
            </a:r>
            <a:r>
              <a:rPr lang="en-US" altLang="zh-CN" sz="2400" b="1" i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 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射线</a:t>
            </a:r>
          </a:p>
        </p:txBody>
      </p:sp>
    </p:spTree>
    <p:extLst>
      <p:ext uri="{BB962C8B-B14F-4D97-AF65-F5344CB8AC3E}">
        <p14:creationId xmlns:p14="http://schemas.microsoft.com/office/powerpoint/2010/main" val="292563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宇宙</a:t>
            </a:r>
            <a:r>
              <a:rPr lang="en-US" altLang="zh-CN" dirty="0"/>
              <a:t>X</a:t>
            </a:r>
            <a:r>
              <a:rPr lang="zh-CN" altLang="en-US" dirty="0"/>
              <a:t>射线的来源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42900" y="1295400"/>
            <a:ext cx="8267700" cy="5257800"/>
          </a:xfrm>
        </p:spPr>
        <p:txBody>
          <a:bodyPr/>
          <a:lstStyle/>
          <a:p>
            <a:r>
              <a:rPr lang="zh-CN" altLang="en-US" sz="3200" dirty="0"/>
              <a:t>天蝎座</a:t>
            </a:r>
            <a:r>
              <a:rPr lang="en-US" altLang="zh-CN" sz="3200" dirty="0"/>
              <a:t>X-1</a:t>
            </a:r>
            <a:r>
              <a:rPr lang="zh-CN" altLang="en-US" sz="3200" dirty="0"/>
              <a:t>发射的</a:t>
            </a:r>
            <a:r>
              <a:rPr lang="en-US" altLang="zh-CN" sz="3200" dirty="0"/>
              <a:t>X</a:t>
            </a:r>
            <a:r>
              <a:rPr lang="zh-CN" altLang="en-US" sz="3200" dirty="0"/>
              <a:t>射线到达地球后，强度比太阳弱</a:t>
            </a:r>
            <a:r>
              <a:rPr lang="en-US" altLang="zh-CN" sz="3200" dirty="0"/>
              <a:t>100</a:t>
            </a:r>
            <a:r>
              <a:rPr lang="zh-CN" altLang="en-US" sz="3200" dirty="0"/>
              <a:t>万倍，但考虑到距离差异</a:t>
            </a:r>
            <a:r>
              <a:rPr lang="zh-CN" altLang="en-US" sz="3200" dirty="0">
                <a:sym typeface="Symbol" panose="05050102010706020507" pitchFamily="18" charset="2"/>
              </a:rPr>
              <a:t></a:t>
            </a:r>
            <a:r>
              <a:rPr lang="zh-CN" altLang="en-US" sz="3200" dirty="0"/>
              <a:t>总的</a:t>
            </a:r>
            <a:r>
              <a:rPr lang="en-US" altLang="zh-CN" sz="3200" dirty="0"/>
              <a:t>X</a:t>
            </a:r>
            <a:r>
              <a:rPr lang="zh-CN" altLang="en-US" sz="3200" dirty="0"/>
              <a:t>射线发射强度比一颗正常的恒星至少强</a:t>
            </a:r>
            <a:r>
              <a:rPr lang="en-US" altLang="zh-CN" sz="3200" dirty="0"/>
              <a:t>4</a:t>
            </a:r>
            <a:r>
              <a:rPr lang="zh-CN" altLang="en-US" sz="3200" dirty="0"/>
              <a:t>万倍。</a:t>
            </a:r>
            <a:endParaRPr lang="en-US" altLang="zh-CN" sz="3200" dirty="0"/>
          </a:p>
          <a:p>
            <a:r>
              <a:rPr lang="en-US" altLang="zh-CN" sz="3200" dirty="0" err="1"/>
              <a:t>Giacconi</a:t>
            </a:r>
            <a:r>
              <a:rPr lang="zh-CN" altLang="en-US" sz="3200" dirty="0"/>
              <a:t>还领导研制了世界第一个宇宙</a:t>
            </a:r>
            <a:r>
              <a:rPr lang="en-US" altLang="zh-CN" sz="3200" dirty="0"/>
              <a:t>X</a:t>
            </a:r>
            <a:r>
              <a:rPr lang="zh-CN" altLang="en-US" sz="3200" dirty="0"/>
              <a:t>射线探测器</a:t>
            </a:r>
            <a:r>
              <a:rPr lang="en-US" altLang="zh-CN" sz="3200" dirty="0"/>
              <a:t>―</a:t>
            </a:r>
            <a:r>
              <a:rPr lang="en-US" altLang="zh-CN" sz="3200" dirty="0" err="1"/>
              <a:t>EinsteinX</a:t>
            </a:r>
            <a:r>
              <a:rPr lang="zh-CN" altLang="en-US" sz="3200" dirty="0"/>
              <a:t>线天文望远镜，</a:t>
            </a:r>
            <a:r>
              <a:rPr lang="en-US" altLang="zh-CN" sz="3200" dirty="0"/>
              <a:t>1978</a:t>
            </a:r>
            <a:r>
              <a:rPr lang="zh-CN" altLang="en-US" sz="3200" dirty="0"/>
              <a:t>年进入太空 </a:t>
            </a:r>
            <a:r>
              <a:rPr lang="zh-CN" altLang="en-US" sz="3200" dirty="0">
                <a:sym typeface="Symbol" panose="05050102010706020507" pitchFamily="18" charset="2"/>
              </a:rPr>
              <a:t> </a:t>
            </a:r>
            <a:r>
              <a:rPr lang="zh-CN" altLang="en-US" sz="3200" dirty="0"/>
              <a:t>精确的宇宙</a:t>
            </a:r>
            <a:r>
              <a:rPr lang="en-US" altLang="zh-CN" sz="3200" dirty="0"/>
              <a:t>X</a:t>
            </a:r>
            <a:r>
              <a:rPr lang="zh-CN" altLang="en-US" sz="3200" dirty="0"/>
              <a:t>射线图像 </a:t>
            </a:r>
            <a:r>
              <a:rPr lang="zh-CN" altLang="en-US" sz="3200" dirty="0">
                <a:sym typeface="Symbol" panose="05050102010706020507" pitchFamily="18" charset="2"/>
              </a:rPr>
              <a:t> </a:t>
            </a:r>
            <a:r>
              <a:rPr lang="zh-CN" altLang="en-US" sz="3200" dirty="0"/>
              <a:t>宇宙存在着</a:t>
            </a:r>
            <a:r>
              <a:rPr lang="en-US" altLang="zh-CN" sz="3200" dirty="0"/>
              <a:t>X</a:t>
            </a:r>
            <a:r>
              <a:rPr lang="zh-CN" altLang="en-US" sz="3200" dirty="0"/>
              <a:t>射线背景辐射 </a:t>
            </a:r>
            <a:r>
              <a:rPr lang="zh-CN" altLang="en-US" sz="3200" dirty="0">
                <a:sym typeface="Symbol" panose="05050102010706020507" pitchFamily="18" charset="2"/>
              </a:rPr>
              <a:t> </a:t>
            </a:r>
            <a:r>
              <a:rPr lang="zh-CN" altLang="en-US" sz="3200" dirty="0"/>
              <a:t>各方向均匀分布，同</a:t>
            </a:r>
            <a:r>
              <a:rPr lang="en-US" altLang="zh-CN" sz="3200" dirty="0"/>
              <a:t>1965</a:t>
            </a:r>
            <a:r>
              <a:rPr lang="zh-CN" altLang="en-US" sz="3200" dirty="0"/>
              <a:t>年</a:t>
            </a:r>
            <a:r>
              <a:rPr lang="en-US" altLang="zh-CN" sz="3200" dirty="0"/>
              <a:t>Penzias</a:t>
            </a:r>
            <a:r>
              <a:rPr lang="zh-CN" altLang="en-US" sz="3200" dirty="0"/>
              <a:t>和</a:t>
            </a:r>
            <a:r>
              <a:rPr lang="en-US" altLang="zh-CN" sz="3200" dirty="0"/>
              <a:t>Wilson</a:t>
            </a:r>
            <a:r>
              <a:rPr lang="zh-CN" altLang="en-US" sz="3200" dirty="0"/>
              <a:t>发现的</a:t>
            </a:r>
            <a:r>
              <a:rPr lang="zh-CN" altLang="en-US" sz="3200" dirty="0">
                <a:solidFill>
                  <a:srgbClr val="FF0000"/>
                </a:solidFill>
              </a:rPr>
              <a:t>宇宙</a:t>
            </a:r>
            <a:r>
              <a:rPr lang="en-US" altLang="zh-CN" sz="3200" dirty="0">
                <a:solidFill>
                  <a:srgbClr val="FF0000"/>
                </a:solidFill>
              </a:rPr>
              <a:t>3K</a:t>
            </a:r>
            <a:r>
              <a:rPr lang="zh-CN" altLang="en-US" sz="3200" dirty="0">
                <a:solidFill>
                  <a:srgbClr val="FF0000"/>
                </a:solidFill>
              </a:rPr>
              <a:t>微波辐射</a:t>
            </a:r>
            <a:r>
              <a:rPr lang="zh-CN" altLang="en-US" sz="3200" dirty="0"/>
              <a:t>背景（证实了上世纪</a:t>
            </a:r>
            <a:r>
              <a:rPr lang="en-US" altLang="zh-CN" sz="3200" dirty="0"/>
              <a:t>40</a:t>
            </a:r>
            <a:r>
              <a:rPr lang="zh-CN" altLang="en-US" sz="3200" dirty="0"/>
              <a:t>年代</a:t>
            </a:r>
            <a:r>
              <a:rPr lang="en-US" altLang="zh-CN" sz="3200" dirty="0" err="1"/>
              <a:t>Gamov</a:t>
            </a:r>
            <a:r>
              <a:rPr lang="zh-CN" altLang="en-US" sz="3200" dirty="0"/>
              <a:t>提出的宇宙大爆炸理论，</a:t>
            </a:r>
            <a:r>
              <a:rPr lang="en-US" altLang="zh-CN" sz="3200" dirty="0"/>
              <a:t>1978</a:t>
            </a:r>
            <a:r>
              <a:rPr lang="zh-CN" altLang="en-US" sz="3200" dirty="0"/>
              <a:t>年</a:t>
            </a:r>
            <a:r>
              <a:rPr lang="en-US" altLang="zh-CN" sz="3200" dirty="0"/>
              <a:t>Nobel</a:t>
            </a:r>
            <a:r>
              <a:rPr lang="zh-CN" altLang="en-US" sz="3200" dirty="0"/>
              <a:t>奖）</a:t>
            </a:r>
            <a:r>
              <a:rPr lang="zh-CN" altLang="en-US" sz="3200" dirty="0">
                <a:solidFill>
                  <a:srgbClr val="FF0000"/>
                </a:solidFill>
              </a:rPr>
              <a:t>很相似</a:t>
            </a:r>
            <a:r>
              <a:rPr lang="zh-CN" altLang="en-US" sz="3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6209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2002</a:t>
            </a:r>
            <a:r>
              <a:rPr lang="zh-CN" altLang="en-US" dirty="0"/>
              <a:t>年诺贝尔物理学奖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505200" y="1238801"/>
            <a:ext cx="5486400" cy="3180799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“pioneering contribution to astrophysics, which have led to the discovery of cosmic X-ray sources”</a:t>
            </a:r>
            <a:r>
              <a:rPr lang="zh-CN" altLang="en-US" sz="2400" dirty="0"/>
              <a:t>获得</a:t>
            </a:r>
            <a:r>
              <a:rPr lang="en-US" altLang="zh-CN" sz="2400" dirty="0"/>
              <a:t>2002</a:t>
            </a:r>
            <a:r>
              <a:rPr lang="zh-CN" altLang="en-US" sz="2400" dirty="0"/>
              <a:t>年的诺贝尔物理学奖。</a:t>
            </a:r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80</a:t>
            </a:r>
            <a:r>
              <a:rPr lang="zh-CN" altLang="en-US" sz="2400" dirty="0"/>
              <a:t>年代初，</a:t>
            </a:r>
            <a:r>
              <a:rPr lang="en-US" altLang="zh-CN" sz="2400" dirty="0"/>
              <a:t>Einstein</a:t>
            </a:r>
            <a:r>
              <a:rPr lang="zh-CN" altLang="en-US" sz="2400" dirty="0"/>
              <a:t>天文望远镜发现几乎所有类星体都能够发射强烈的</a:t>
            </a:r>
            <a:r>
              <a:rPr lang="en-US" altLang="zh-CN" sz="2400" dirty="0"/>
              <a:t>X</a:t>
            </a:r>
            <a:r>
              <a:rPr lang="zh-CN" altLang="en-US" sz="2400" dirty="0"/>
              <a:t>射线。通过计算和类推，发现类星体就几乎可以完全提供</a:t>
            </a:r>
            <a:r>
              <a:rPr lang="en-US" altLang="zh-CN" sz="2400" dirty="0"/>
              <a:t>X</a:t>
            </a:r>
            <a:r>
              <a:rPr lang="zh-CN" altLang="en-US" sz="2400" dirty="0"/>
              <a:t>射线的背景辐射。于是人们确认宇宙</a:t>
            </a:r>
            <a:r>
              <a:rPr lang="en-US" altLang="zh-CN" sz="2400" dirty="0"/>
              <a:t>X</a:t>
            </a:r>
            <a:r>
              <a:rPr lang="zh-CN" altLang="en-US" sz="2400" dirty="0"/>
              <a:t>射线源应该就是类星体。</a:t>
            </a:r>
          </a:p>
        </p:txBody>
      </p:sp>
      <p:pic>
        <p:nvPicPr>
          <p:cNvPr id="5" name="Picture 2" descr="20021009physicsgiacco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260" y="1191170"/>
            <a:ext cx="3054879" cy="33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39199" y="4673600"/>
            <a:ext cx="2667000" cy="138499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美籍意大利物理学家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Riccardo </a:t>
            </a:r>
            <a:r>
              <a:rPr lang="en-US" altLang="zh-CN" sz="28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Giacconi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3" descr="0050_xray_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4263" y="4338439"/>
            <a:ext cx="1954307" cy="195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6093602" y="4837106"/>
            <a:ext cx="2669398" cy="1323439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zh-CN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位于大麦哲伦星云的</a:t>
            </a:r>
            <a:r>
              <a:rPr lang="en-US" altLang="zh-CN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zh-CN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射线辐射源</a:t>
            </a:r>
            <a:r>
              <a:rPr lang="en-US" altLang="zh-CN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N132D</a:t>
            </a:r>
            <a:r>
              <a:rPr lang="zh-CN" altLang="zh-CN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，不同的颜色表示不同的</a:t>
            </a:r>
            <a:r>
              <a:rPr lang="en-US" altLang="zh-CN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zh-CN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射线波长</a:t>
            </a:r>
            <a:endParaRPr lang="zh-CN" altLang="en-US" sz="20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53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类星体</a:t>
            </a:r>
            <a:r>
              <a:rPr lang="en-US" altLang="zh-CN" dirty="0"/>
              <a:t>(quasar, quasi-stellar object)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42900" y="1219200"/>
            <a:ext cx="8458200" cy="510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/>
              <a:t>类星体是</a:t>
            </a:r>
            <a:r>
              <a:rPr lang="en-US" altLang="zh-CN" sz="2800" dirty="0"/>
              <a:t>20</a:t>
            </a:r>
            <a:r>
              <a:rPr lang="zh-CN" altLang="en-US" sz="2800" dirty="0"/>
              <a:t>世纪</a:t>
            </a:r>
            <a:r>
              <a:rPr lang="en-US" altLang="zh-CN" sz="2800" dirty="0"/>
              <a:t>60</a:t>
            </a:r>
            <a:r>
              <a:rPr lang="zh-CN" altLang="en-US" sz="2800" dirty="0"/>
              <a:t>年代发现的一种非常奇特的天体，它的特点是：</a:t>
            </a:r>
          </a:p>
          <a:p>
            <a:r>
              <a:rPr lang="zh-CN" altLang="en-US" sz="2800" dirty="0"/>
              <a:t>距离地球至少</a:t>
            </a:r>
            <a:r>
              <a:rPr lang="en-US" altLang="zh-CN" sz="2800" dirty="0"/>
              <a:t>100</a:t>
            </a:r>
            <a:r>
              <a:rPr lang="zh-CN" altLang="en-US" sz="2800" dirty="0"/>
              <a:t>亿光年，可能是目前人类所观测到的最遥远的天体：类星体的辐射 </a:t>
            </a:r>
            <a:r>
              <a:rPr lang="zh-CN" altLang="en-US" sz="2800" dirty="0">
                <a:sym typeface="Symbol" panose="05050102010706020507" pitchFamily="18" charset="2"/>
              </a:rPr>
              <a:t> </a:t>
            </a:r>
            <a:r>
              <a:rPr lang="zh-CN" altLang="en-US" sz="2800" dirty="0"/>
              <a:t>宇宙早期的信息。</a:t>
            </a:r>
          </a:p>
          <a:p>
            <a:r>
              <a:rPr lang="zh-CN" altLang="en-US" sz="2800" dirty="0"/>
              <a:t>目前为止所知的光度最高的天体，比正常星系亮</a:t>
            </a:r>
            <a:r>
              <a:rPr lang="en-US" altLang="zh-CN" sz="2800" dirty="0"/>
              <a:t>1000</a:t>
            </a:r>
            <a:r>
              <a:rPr lang="zh-CN" altLang="en-US" sz="2800" dirty="0"/>
              <a:t>倍 </a:t>
            </a:r>
            <a:r>
              <a:rPr lang="zh-CN" altLang="en-US" sz="2800" dirty="0">
                <a:sym typeface="Symbol" panose="05050102010706020507" pitchFamily="18" charset="2"/>
              </a:rPr>
              <a:t> </a:t>
            </a:r>
            <a:r>
              <a:rPr lang="en-US" altLang="zh-CN" sz="2800" dirty="0"/>
              <a:t>100</a:t>
            </a:r>
            <a:r>
              <a:rPr lang="zh-CN" altLang="en-US" sz="2800" dirty="0"/>
              <a:t>亿光年以外的地球观测到。</a:t>
            </a:r>
          </a:p>
          <a:p>
            <a:r>
              <a:rPr lang="zh-CN" altLang="en-US" sz="2800" dirty="0"/>
              <a:t>比星系小很多，辐射区的大小可能只有几个光日。相比之下，有的星系直径可达</a:t>
            </a:r>
            <a:r>
              <a:rPr lang="en-US" altLang="zh-CN" sz="2800" dirty="0"/>
              <a:t>10</a:t>
            </a:r>
            <a:r>
              <a:rPr lang="zh-CN" altLang="en-US" sz="2800" dirty="0"/>
              <a:t>万光年。</a:t>
            </a:r>
            <a:endParaRPr lang="en-US" altLang="zh-CN" sz="2800" dirty="0"/>
          </a:p>
          <a:p>
            <a:r>
              <a:rPr lang="zh-CN" altLang="en-US" sz="2800" dirty="0"/>
              <a:t>光谱有巨大的红移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类星体与脉冲星、微波背景辐射和星际有机分子一起并称为</a:t>
            </a:r>
            <a:r>
              <a:rPr lang="en-US" altLang="zh-CN" sz="2800" dirty="0"/>
              <a:t>20</a:t>
            </a:r>
            <a:r>
              <a:rPr lang="zh-CN" altLang="en-US" sz="2800" dirty="0"/>
              <a:t>世纪</a:t>
            </a:r>
            <a:r>
              <a:rPr lang="en-US" altLang="zh-CN" sz="2800" dirty="0"/>
              <a:t>60</a:t>
            </a:r>
            <a:r>
              <a:rPr lang="zh-CN" altLang="en-US" sz="2800" dirty="0"/>
              <a:t>年代天文学“四大发现”。</a:t>
            </a:r>
          </a:p>
        </p:txBody>
      </p:sp>
    </p:spTree>
    <p:extLst>
      <p:ext uri="{BB962C8B-B14F-4D97-AF65-F5344CB8AC3E}">
        <p14:creationId xmlns:p14="http://schemas.microsoft.com/office/powerpoint/2010/main" val="1443998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射线天文学</a:t>
            </a:r>
            <a:r>
              <a:rPr lang="en-US" altLang="zh-CN" dirty="0"/>
              <a:t>(Cosmic astronomy)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33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42900" y="1219200"/>
            <a:ext cx="8496300" cy="4876800"/>
          </a:xfrm>
        </p:spPr>
        <p:txBody>
          <a:bodyPr/>
          <a:lstStyle/>
          <a:p>
            <a:r>
              <a:rPr lang="en-US" altLang="zh-CN" sz="2800" dirty="0" err="1"/>
              <a:t>Giacconi</a:t>
            </a:r>
            <a:r>
              <a:rPr lang="zh-CN" altLang="en-US" sz="2800" dirty="0"/>
              <a:t>发现的天蝎座</a:t>
            </a:r>
            <a:r>
              <a:rPr lang="en-US" altLang="zh-CN" sz="2800" dirty="0"/>
              <a:t>X-1</a:t>
            </a:r>
            <a:r>
              <a:rPr lang="zh-CN" altLang="en-US" sz="2800" dirty="0"/>
              <a:t>是除太阳以外的第一个宇宙</a:t>
            </a:r>
            <a:r>
              <a:rPr lang="en-US" altLang="zh-CN" sz="2800" dirty="0"/>
              <a:t>X</a:t>
            </a:r>
            <a:r>
              <a:rPr lang="zh-CN" altLang="en-US" sz="2800" dirty="0"/>
              <a:t>射线源 </a:t>
            </a:r>
            <a:r>
              <a:rPr lang="zh-CN" altLang="en-US" sz="2800" dirty="0">
                <a:sym typeface="Symbol" panose="05050102010706020507" pitchFamily="18" charset="2"/>
              </a:rPr>
              <a:t> </a:t>
            </a:r>
            <a:r>
              <a:rPr lang="en-US" altLang="zh-CN" sz="2800" dirty="0"/>
              <a:t>X</a:t>
            </a:r>
            <a:r>
              <a:rPr lang="zh-CN" altLang="en-US" sz="2800" dirty="0"/>
              <a:t>射线天文学的开端。</a:t>
            </a:r>
          </a:p>
          <a:p>
            <a:r>
              <a:rPr lang="en-US" altLang="zh-CN" sz="2800" dirty="0"/>
              <a:t>X</a:t>
            </a:r>
            <a:r>
              <a:rPr lang="zh-CN" altLang="en-US" sz="2800" dirty="0"/>
              <a:t>射线天文学与伽玛射线天文学合称高能天体物理学。</a:t>
            </a:r>
          </a:p>
          <a:p>
            <a:r>
              <a:rPr lang="zh-CN" altLang="en-US" sz="2800" dirty="0"/>
              <a:t>天体的</a:t>
            </a:r>
            <a:r>
              <a:rPr lang="en-US" altLang="zh-CN" sz="2800" dirty="0"/>
              <a:t>X</a:t>
            </a:r>
            <a:r>
              <a:rPr lang="zh-CN" altLang="en-US" sz="2800" dirty="0"/>
              <a:t>射线主要利用卫星进行探测。因此，虽然</a:t>
            </a:r>
            <a:r>
              <a:rPr lang="en-US" altLang="zh-CN" sz="2800" dirty="0"/>
              <a:t>X</a:t>
            </a:r>
            <a:r>
              <a:rPr lang="zh-CN" altLang="en-US" sz="2800" dirty="0"/>
              <a:t>射线的探测始于</a:t>
            </a:r>
            <a:r>
              <a:rPr lang="en-US" altLang="zh-CN" sz="2800" dirty="0"/>
              <a:t>20</a:t>
            </a:r>
            <a:r>
              <a:rPr lang="zh-CN" altLang="en-US" sz="2800" dirty="0"/>
              <a:t>世纪</a:t>
            </a:r>
            <a:r>
              <a:rPr lang="en-US" altLang="zh-CN" sz="2800" dirty="0"/>
              <a:t>40</a:t>
            </a:r>
            <a:r>
              <a:rPr lang="zh-CN" altLang="en-US" sz="2800" dirty="0"/>
              <a:t>年代，但是成为一门学科，则是人造地球卫星上天以后的事。 </a:t>
            </a:r>
          </a:p>
          <a:p>
            <a:r>
              <a:rPr lang="en-US" altLang="zh-CN" sz="2800" dirty="0"/>
              <a:t>X</a:t>
            </a:r>
            <a:r>
              <a:rPr lang="zh-CN" altLang="en-US" sz="2800" dirty="0"/>
              <a:t>射线天文学诞生后，短时间内，发现了一系列前所未知的新型天体，获得光学天文和射电天文无法得到的天体信息，大大地扩展了天文学的研究领域，使它在当代空间天文学中处于特别重要的地位。 </a:t>
            </a:r>
          </a:p>
        </p:txBody>
      </p:sp>
    </p:spTree>
    <p:extLst>
      <p:ext uri="{BB962C8B-B14F-4D97-AF65-F5344CB8AC3E}">
        <p14:creationId xmlns:p14="http://schemas.microsoft.com/office/powerpoint/2010/main" val="568649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BD0B-5161-23A6-30B4-037F66C1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0959EB-FAEC-8335-BFE9-3B1616E31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B1B74-8D4C-596B-D59B-71344142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34</a:t>
            </a:fld>
            <a:endParaRPr lang="en-US" altLang="zh-CN" dirty="0"/>
          </a:p>
        </p:txBody>
      </p:sp>
      <p:pic>
        <p:nvPicPr>
          <p:cNvPr id="6" name="Picture 5" descr="A picture containing screenshot, text, graphic design&#10;&#10;Description automatically generated">
            <a:extLst>
              <a:ext uri="{FF2B5EF4-FFF2-40B4-BE49-F238E27FC236}">
                <a16:creationId xmlns:a16="http://schemas.microsoft.com/office/drawing/2014/main" id="{7AC36511-3B09-98BA-E49D-F727D7B088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7" y="77272"/>
            <a:ext cx="7772400" cy="1190994"/>
          </a:xfrm>
          <a:prstGeom prst="rect">
            <a:avLst/>
          </a:prstGeom>
        </p:spPr>
      </p:pic>
      <p:pic>
        <p:nvPicPr>
          <p:cNvPr id="8" name="Picture 7" descr="A screen shot of a screen&#10;&#10;Description automatically generated with medium confidence">
            <a:extLst>
              <a:ext uri="{FF2B5EF4-FFF2-40B4-BE49-F238E27FC236}">
                <a16:creationId xmlns:a16="http://schemas.microsoft.com/office/drawing/2014/main" id="{A0CA235B-28D4-2786-3138-93CB78A17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97" y="1268266"/>
            <a:ext cx="6858000" cy="51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72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09600" y="2438400"/>
            <a:ext cx="8305800" cy="936625"/>
          </a:xfrm>
        </p:spPr>
        <p:txBody>
          <a:bodyPr>
            <a:normAutofit fontScale="90000"/>
          </a:bodyPr>
          <a:lstStyle/>
          <a:p>
            <a:r>
              <a:rPr lang="zh-CN" altLang="zh-CN" dirty="0">
                <a:effectLst/>
              </a:rPr>
              <a:t>原子的激发和退激：激光产生机制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4623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改变原子状态的三种过程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96863" y="3493650"/>
            <a:ext cx="8466137" cy="2523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一个孤立的原子</a:t>
            </a:r>
            <a:r>
              <a:rPr lang="zh-CN" altLang="en-US" sz="2800" dirty="0">
                <a:solidFill>
                  <a:srgbClr val="FF0000"/>
                </a:solidFill>
              </a:rPr>
              <a:t>（注意：  是原子不是电子！）</a:t>
            </a:r>
            <a:r>
              <a:rPr lang="zh-CN" altLang="en-US" sz="2800" dirty="0"/>
              <a:t>既可处于能量为 </a:t>
            </a:r>
            <a:r>
              <a:rPr lang="en-US" altLang="zh-CN" sz="2800" i="1" dirty="0"/>
              <a:t>E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 </a:t>
            </a:r>
            <a:r>
              <a:rPr lang="zh-CN" altLang="en-US" sz="2800" dirty="0"/>
              <a:t>的基态，也可以处于能量为 </a:t>
            </a:r>
            <a:r>
              <a:rPr lang="en-US" altLang="zh-CN" sz="2800" i="1" dirty="0"/>
              <a:t>E</a:t>
            </a:r>
            <a:r>
              <a:rPr lang="en-US" altLang="zh-CN" sz="2800" i="1" baseline="-25000" dirty="0"/>
              <a:t>x</a:t>
            </a:r>
            <a:r>
              <a:rPr lang="en-US" altLang="zh-CN" sz="2800" dirty="0"/>
              <a:t> </a:t>
            </a:r>
            <a:r>
              <a:rPr lang="zh-CN" altLang="en-US" sz="2800" dirty="0"/>
              <a:t>的激发态。有</a:t>
            </a:r>
            <a:r>
              <a:rPr lang="zh-CN" altLang="en-US" sz="2800" dirty="0">
                <a:solidFill>
                  <a:srgbClr val="FF0000"/>
                </a:solidFill>
              </a:rPr>
              <a:t>三种过程</a:t>
            </a:r>
            <a:r>
              <a:rPr lang="zh-CN" altLang="en-US" sz="2800" dirty="0"/>
              <a:t>可使原子从一个状态过渡到另一个状态。</a:t>
            </a:r>
            <a:endParaRPr lang="en-US" altLang="zh-CN" sz="28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吸收</a:t>
            </a:r>
            <a:r>
              <a:rPr lang="zh-CN" altLang="en-US" sz="2400" dirty="0"/>
              <a:t>一个光子从低能态跃迁到高能态（</a:t>
            </a:r>
            <a:r>
              <a:rPr lang="zh-CN" altLang="en-US" sz="2400" dirty="0">
                <a:solidFill>
                  <a:schemeClr val="accent2"/>
                </a:solidFill>
              </a:rPr>
              <a:t>受激吸收</a:t>
            </a:r>
            <a:r>
              <a:rPr lang="zh-CN" altLang="en-US" sz="2400" dirty="0"/>
              <a:t>），</a:t>
            </a:r>
            <a:endParaRPr lang="en-US" altLang="zh-CN" sz="2400" dirty="0"/>
          </a:p>
          <a:p>
            <a:r>
              <a:rPr lang="zh-CN" altLang="en-US" sz="2400" dirty="0"/>
              <a:t>也可</a:t>
            </a:r>
            <a:r>
              <a:rPr lang="zh-CN" altLang="en-US" sz="2400" dirty="0">
                <a:solidFill>
                  <a:srgbClr val="FF0000"/>
                </a:solidFill>
              </a:rPr>
              <a:t>自发</a:t>
            </a:r>
            <a:r>
              <a:rPr lang="zh-CN" altLang="en-US" sz="2400" dirty="0"/>
              <a:t>从高能态跃迁到低能态而发光（</a:t>
            </a:r>
            <a:r>
              <a:rPr lang="zh-CN" altLang="en-US" sz="2400" dirty="0">
                <a:solidFill>
                  <a:schemeClr val="accent2"/>
                </a:solidFill>
              </a:rPr>
              <a:t>自发辐射</a:t>
            </a:r>
            <a:r>
              <a:rPr lang="zh-CN" altLang="en-US" sz="2400" dirty="0">
                <a:solidFill>
                  <a:schemeClr val="accent2"/>
                </a:solidFill>
                <a:latin typeface="Symbol" pitchFamily="18" charset="2"/>
              </a:rPr>
              <a:t> </a:t>
            </a:r>
            <a:r>
              <a:rPr lang="zh-CN" altLang="en-US" sz="2400" dirty="0"/>
              <a:t>）</a:t>
            </a:r>
          </a:p>
          <a:p>
            <a:r>
              <a:rPr lang="zh-CN" altLang="en-US" sz="2400" dirty="0"/>
              <a:t>还可</a:t>
            </a:r>
            <a:r>
              <a:rPr lang="zh-CN" altLang="en-US" sz="2400" dirty="0">
                <a:solidFill>
                  <a:srgbClr val="FF0000"/>
                </a:solidFill>
              </a:rPr>
              <a:t>受到激发</a:t>
            </a:r>
            <a:r>
              <a:rPr lang="zh-CN" altLang="en-US" sz="2400" dirty="0"/>
              <a:t>从高能态跃迁到低能态（</a:t>
            </a:r>
            <a:r>
              <a:rPr lang="zh-CN" altLang="en-US" sz="2400" dirty="0">
                <a:solidFill>
                  <a:schemeClr val="accent2"/>
                </a:solidFill>
              </a:rPr>
              <a:t>受激辐射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！！！！！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797769" y="1447800"/>
            <a:ext cx="2268778" cy="1383114"/>
            <a:chOff x="2410806" y="866550"/>
            <a:chExt cx="2992298" cy="1651575"/>
          </a:xfrm>
        </p:grpSpPr>
        <p:sp>
          <p:nvSpPr>
            <p:cNvPr id="5" name="Line 14"/>
            <p:cNvSpPr>
              <a:spLocks noChangeShapeType="1"/>
            </p:cNvSpPr>
            <p:nvPr/>
          </p:nvSpPr>
          <p:spPr bwMode="auto">
            <a:xfrm>
              <a:off x="3040904" y="2238150"/>
              <a:ext cx="23622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3269504" y="2085750"/>
              <a:ext cx="1981200" cy="152400"/>
              <a:chOff x="3984" y="3408"/>
              <a:chExt cx="1248" cy="96"/>
            </a:xfrm>
          </p:grpSpPr>
          <p:sp>
            <p:nvSpPr>
              <p:cNvPr id="7" name="Oval 17"/>
              <p:cNvSpPr>
                <a:spLocks noChangeArrowheads="1"/>
              </p:cNvSpPr>
              <p:nvPr/>
            </p:nvSpPr>
            <p:spPr bwMode="auto">
              <a:xfrm>
                <a:off x="3984" y="340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18"/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Oval 19"/>
              <p:cNvSpPr>
                <a:spLocks noChangeArrowheads="1"/>
              </p:cNvSpPr>
              <p:nvPr/>
            </p:nvSpPr>
            <p:spPr bwMode="auto">
              <a:xfrm>
                <a:off x="4368" y="340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20"/>
              <p:cNvSpPr>
                <a:spLocks noChangeArrowheads="1"/>
              </p:cNvSpPr>
              <p:nvPr/>
            </p:nvSpPr>
            <p:spPr bwMode="auto">
              <a:xfrm>
                <a:off x="4560" y="340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21"/>
              <p:cNvSpPr>
                <a:spLocks noChangeArrowheads="1"/>
              </p:cNvSpPr>
              <p:nvPr/>
            </p:nvSpPr>
            <p:spPr bwMode="auto">
              <a:xfrm>
                <a:off x="4752" y="340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22"/>
              <p:cNvSpPr>
                <a:spLocks noChangeArrowheads="1"/>
              </p:cNvSpPr>
              <p:nvPr/>
            </p:nvSpPr>
            <p:spPr bwMode="auto">
              <a:xfrm>
                <a:off x="4944" y="340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23"/>
              <p:cNvSpPr>
                <a:spLocks noChangeArrowheads="1"/>
              </p:cNvSpPr>
              <p:nvPr/>
            </p:nvSpPr>
            <p:spPr bwMode="auto">
              <a:xfrm>
                <a:off x="5136" y="340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3040904" y="1399950"/>
              <a:ext cx="23622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Group 40"/>
            <p:cNvGrpSpPr>
              <a:grpSpLocks/>
            </p:cNvGrpSpPr>
            <p:nvPr/>
          </p:nvGrpSpPr>
          <p:grpSpPr bwMode="auto">
            <a:xfrm>
              <a:off x="3269504" y="1247550"/>
              <a:ext cx="1981200" cy="152400"/>
              <a:chOff x="3984" y="2880"/>
              <a:chExt cx="1248" cy="96"/>
            </a:xfrm>
          </p:grpSpPr>
          <p:sp>
            <p:nvSpPr>
              <p:cNvPr id="16" name="Oval 25"/>
              <p:cNvSpPr>
                <a:spLocks noChangeArrowheads="1"/>
              </p:cNvSpPr>
              <p:nvPr/>
            </p:nvSpPr>
            <p:spPr bwMode="auto">
              <a:xfrm>
                <a:off x="3984" y="288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val 29"/>
              <p:cNvSpPr>
                <a:spLocks noChangeArrowheads="1"/>
              </p:cNvSpPr>
              <p:nvPr/>
            </p:nvSpPr>
            <p:spPr bwMode="auto">
              <a:xfrm>
                <a:off x="4560" y="288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val 31"/>
              <p:cNvSpPr>
                <a:spLocks noChangeArrowheads="1"/>
              </p:cNvSpPr>
              <p:nvPr/>
            </p:nvSpPr>
            <p:spPr bwMode="auto">
              <a:xfrm>
                <a:off x="5136" y="288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3040904" y="1018950"/>
              <a:ext cx="23622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Oval 34"/>
            <p:cNvSpPr>
              <a:spLocks noChangeArrowheads="1"/>
            </p:cNvSpPr>
            <p:nvPr/>
          </p:nvSpPr>
          <p:spPr bwMode="auto">
            <a:xfrm>
              <a:off x="4183904" y="866550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2410806" y="1933350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GB" altLang="zh-CN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38"/>
            <p:cNvSpPr>
              <a:spLocks noChangeArrowheads="1"/>
            </p:cNvSpPr>
            <p:nvPr/>
          </p:nvSpPr>
          <p:spPr bwMode="auto">
            <a:xfrm>
              <a:off x="2410806" y="1171350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GB" altLang="zh-CN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Oval 25"/>
          <p:cNvSpPr>
            <a:spLocks noChangeArrowheads="1"/>
          </p:cNvSpPr>
          <p:nvPr/>
        </p:nvSpPr>
        <p:spPr bwMode="auto">
          <a:xfrm>
            <a:off x="4191000" y="3657600"/>
            <a:ext cx="152400" cy="1524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31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自发辐射</a:t>
            </a:r>
            <a:r>
              <a:rPr lang="en-US" altLang="zh-CN" dirty="0"/>
              <a:t>(spontaneous radiation)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28601" y="2703493"/>
            <a:ext cx="8610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 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  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为处于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能级的原子数</a:t>
            </a:r>
            <a:r>
              <a:rPr lang="zh-CN" altLang="en-GB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单位时间内 从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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自发辐射的原子数</a:t>
            </a:r>
            <a:r>
              <a:rPr lang="zh-CN" altLang="en-GB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应与初始原子数成正比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024"/>
              <p:cNvSpPr txBox="1"/>
              <p:nvPr/>
            </p:nvSpPr>
            <p:spPr bwMode="auto">
              <a:xfrm>
                <a:off x="3121025" y="3740150"/>
                <a:ext cx="3222625" cy="11366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自发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Object 10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1025" y="3740150"/>
                <a:ext cx="3222625" cy="11366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 Box 59"/>
          <p:cNvSpPr txBox="1">
            <a:spLocks noChangeArrowheads="1"/>
          </p:cNvSpPr>
          <p:nvPr/>
        </p:nvSpPr>
        <p:spPr bwMode="auto">
          <a:xfrm>
            <a:off x="463168" y="4953000"/>
            <a:ext cx="814743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8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称为爱因斯坦自发</a:t>
            </a:r>
            <a:r>
              <a:rPr lang="zh-CN" altLang="en-GB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发射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系数，单个原子在单位时间内发生自发辐射概率。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1250568" y="1244600"/>
            <a:ext cx="7137400" cy="1346200"/>
            <a:chOff x="1250568" y="1068569"/>
            <a:chExt cx="7137400" cy="1346200"/>
          </a:xfrm>
        </p:grpSpPr>
        <p:grpSp>
          <p:nvGrpSpPr>
            <p:cNvPr id="7" name="Group 58"/>
            <p:cNvGrpSpPr>
              <a:grpSpLocks/>
            </p:cNvGrpSpPr>
            <p:nvPr/>
          </p:nvGrpSpPr>
          <p:grpSpPr bwMode="auto">
            <a:xfrm>
              <a:off x="3514013" y="1267007"/>
              <a:ext cx="1981200" cy="660400"/>
              <a:chOff x="2400" y="864"/>
              <a:chExt cx="1248" cy="416"/>
            </a:xfrm>
          </p:grpSpPr>
          <p:grpSp>
            <p:nvGrpSpPr>
              <p:cNvPr id="8" name="Group 6"/>
              <p:cNvGrpSpPr>
                <a:grpSpLocks/>
              </p:cNvGrpSpPr>
              <p:nvPr/>
            </p:nvGrpSpPr>
            <p:grpSpPr bwMode="auto">
              <a:xfrm>
                <a:off x="2688" y="912"/>
                <a:ext cx="960" cy="368"/>
                <a:chOff x="768" y="3456"/>
                <a:chExt cx="960" cy="368"/>
              </a:xfrm>
            </p:grpSpPr>
            <p:grpSp>
              <p:nvGrpSpPr>
                <p:cNvPr id="10" name="Group 7"/>
                <p:cNvGrpSpPr>
                  <a:grpSpLocks/>
                </p:cNvGrpSpPr>
                <p:nvPr/>
              </p:nvGrpSpPr>
              <p:grpSpPr bwMode="auto">
                <a:xfrm>
                  <a:off x="1152" y="3600"/>
                  <a:ext cx="576" cy="96"/>
                  <a:chOff x="4032" y="1008"/>
                  <a:chExt cx="1392" cy="192"/>
                </a:xfrm>
              </p:grpSpPr>
              <p:grpSp>
                <p:nvGrpSpPr>
                  <p:cNvPr id="12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528" cy="192"/>
                    <a:chOff x="4032" y="1008"/>
                    <a:chExt cx="1440" cy="432"/>
                  </a:xfrm>
                </p:grpSpPr>
                <p:grpSp>
                  <p:nvGrpSpPr>
                    <p:cNvPr id="30" name="Group 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32" y="1008"/>
                      <a:ext cx="720" cy="432"/>
                      <a:chOff x="5040" y="864"/>
                      <a:chExt cx="720" cy="432"/>
                    </a:xfrm>
                  </p:grpSpPr>
                  <p:grpSp>
                    <p:nvGrpSpPr>
                      <p:cNvPr id="38" name="Group 10"/>
                      <p:cNvGrpSpPr>
                        <a:grpSpLocks/>
                      </p:cNvGrpSpPr>
                      <p:nvPr/>
                    </p:nvGrpSpPr>
                    <p:grpSpPr bwMode="auto">
                      <a:xfrm flipH="1" flipV="1">
                        <a:off x="5040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42" name="Arc 11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43" name="Arc 12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9" name="Group 13"/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5376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40" name="Arc 14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41" name="Arc 15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1" name="Group 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52" y="1008"/>
                      <a:ext cx="720" cy="432"/>
                      <a:chOff x="5040" y="864"/>
                      <a:chExt cx="720" cy="432"/>
                    </a:xfrm>
                  </p:grpSpPr>
                  <p:grpSp>
                    <p:nvGrpSpPr>
                      <p:cNvPr id="32" name="Group 17"/>
                      <p:cNvGrpSpPr>
                        <a:grpSpLocks/>
                      </p:cNvGrpSpPr>
                      <p:nvPr/>
                    </p:nvGrpSpPr>
                    <p:grpSpPr bwMode="auto">
                      <a:xfrm flipH="1" flipV="1">
                        <a:off x="5040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36" name="Arc 18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7" name="Arc 19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3" name="Group 20"/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5376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34" name="Arc 21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5" name="Arc 22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4560" y="1008"/>
                    <a:ext cx="528" cy="192"/>
                    <a:chOff x="4032" y="1008"/>
                    <a:chExt cx="1440" cy="432"/>
                  </a:xfrm>
                </p:grpSpPr>
                <p:grpSp>
                  <p:nvGrpSpPr>
                    <p:cNvPr id="16" name="Group 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32" y="1008"/>
                      <a:ext cx="720" cy="432"/>
                      <a:chOff x="5040" y="864"/>
                      <a:chExt cx="720" cy="432"/>
                    </a:xfrm>
                  </p:grpSpPr>
                  <p:grpSp>
                    <p:nvGrpSpPr>
                      <p:cNvPr id="24" name="Group 25"/>
                      <p:cNvGrpSpPr>
                        <a:grpSpLocks/>
                      </p:cNvGrpSpPr>
                      <p:nvPr/>
                    </p:nvGrpSpPr>
                    <p:grpSpPr bwMode="auto">
                      <a:xfrm flipH="1" flipV="1">
                        <a:off x="5040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28" name="Arc 26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9" name="Arc 27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5" name="Group 28"/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5376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26" name="Arc 29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7" name="Arc 30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7" name="Group 3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52" y="1008"/>
                      <a:ext cx="720" cy="432"/>
                      <a:chOff x="5040" y="864"/>
                      <a:chExt cx="720" cy="432"/>
                    </a:xfrm>
                  </p:grpSpPr>
                  <p:grpSp>
                    <p:nvGrpSpPr>
                      <p:cNvPr id="18" name="Group 32"/>
                      <p:cNvGrpSpPr>
                        <a:grpSpLocks/>
                      </p:cNvGrpSpPr>
                      <p:nvPr/>
                    </p:nvGrpSpPr>
                    <p:grpSpPr bwMode="auto">
                      <a:xfrm flipH="1" flipV="1">
                        <a:off x="5040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22" name="Arc 33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3" name="Arc 34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9" name="Group 35"/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5376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20" name="Arc 36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1" name="Arc 37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14" name="Arc 38"/>
                  <p:cNvSpPr>
                    <a:spLocks/>
                  </p:cNvSpPr>
                  <p:nvPr/>
                </p:nvSpPr>
                <p:spPr bwMode="auto">
                  <a:xfrm flipV="1">
                    <a:off x="5088" y="1104"/>
                    <a:ext cx="96" cy="9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5184" y="1104"/>
                    <a:ext cx="24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1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768" y="3456"/>
                  <a:ext cx="395" cy="3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i="1" dirty="0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b="1" dirty="0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  <a:sym typeface="Symbol" pitchFamily="18" charset="2"/>
                    </a:rPr>
                    <a:t></a:t>
                  </a:r>
                  <a:endParaRPr lang="en-US" altLang="zh-CN" b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" name="Line 41"/>
              <p:cNvSpPr>
                <a:spLocks noChangeShapeType="1"/>
              </p:cNvSpPr>
              <p:nvPr/>
            </p:nvSpPr>
            <p:spPr bwMode="auto">
              <a:xfrm>
                <a:off x="2400" y="864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Group 57"/>
            <p:cNvGrpSpPr>
              <a:grpSpLocks/>
            </p:cNvGrpSpPr>
            <p:nvPr/>
          </p:nvGrpSpPr>
          <p:grpSpPr bwMode="auto">
            <a:xfrm>
              <a:off x="1250568" y="1068569"/>
              <a:ext cx="2946400" cy="1346200"/>
              <a:chOff x="982" y="720"/>
              <a:chExt cx="1856" cy="848"/>
            </a:xfrm>
          </p:grpSpPr>
          <p:sp>
            <p:nvSpPr>
              <p:cNvPr id="45" name="Oval 43"/>
              <p:cNvSpPr>
                <a:spLocks noChangeArrowheads="1"/>
              </p:cNvSpPr>
              <p:nvPr/>
            </p:nvSpPr>
            <p:spPr bwMode="auto">
              <a:xfrm>
                <a:off x="1488" y="1296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Oval 44"/>
              <p:cNvSpPr>
                <a:spLocks noChangeArrowheads="1"/>
              </p:cNvSpPr>
              <p:nvPr/>
            </p:nvSpPr>
            <p:spPr bwMode="auto">
              <a:xfrm>
                <a:off x="1776" y="1296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46"/>
              <p:cNvSpPr>
                <a:spLocks noChangeArrowheads="1"/>
              </p:cNvSpPr>
              <p:nvPr/>
            </p:nvSpPr>
            <p:spPr bwMode="auto">
              <a:xfrm>
                <a:off x="2064" y="1296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47"/>
              <p:cNvSpPr>
                <a:spLocks noChangeArrowheads="1"/>
              </p:cNvSpPr>
              <p:nvPr/>
            </p:nvSpPr>
            <p:spPr bwMode="auto">
              <a:xfrm>
                <a:off x="2352" y="76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2640" y="1296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val 49"/>
              <p:cNvSpPr>
                <a:spLocks noChangeArrowheads="1"/>
              </p:cNvSpPr>
              <p:nvPr/>
            </p:nvSpPr>
            <p:spPr bwMode="auto">
              <a:xfrm>
                <a:off x="1488" y="76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Oval 50"/>
              <p:cNvSpPr>
                <a:spLocks noChangeArrowheads="1"/>
              </p:cNvSpPr>
              <p:nvPr/>
            </p:nvSpPr>
            <p:spPr bwMode="auto">
              <a:xfrm>
                <a:off x="2016" y="76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Oval 51"/>
              <p:cNvSpPr>
                <a:spLocks noChangeArrowheads="1"/>
              </p:cNvSpPr>
              <p:nvPr/>
            </p:nvSpPr>
            <p:spPr bwMode="auto">
              <a:xfrm>
                <a:off x="2640" y="768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52"/>
              <p:cNvSpPr>
                <a:spLocks noChangeShapeType="1"/>
              </p:cNvSpPr>
              <p:nvPr/>
            </p:nvSpPr>
            <p:spPr bwMode="auto">
              <a:xfrm>
                <a:off x="1350" y="1392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Line 53"/>
              <p:cNvSpPr>
                <a:spLocks noChangeShapeType="1"/>
              </p:cNvSpPr>
              <p:nvPr/>
            </p:nvSpPr>
            <p:spPr bwMode="auto">
              <a:xfrm>
                <a:off x="1344" y="864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Rectangle 54"/>
              <p:cNvSpPr>
                <a:spLocks noChangeArrowheads="1"/>
              </p:cNvSpPr>
              <p:nvPr/>
            </p:nvSpPr>
            <p:spPr bwMode="auto">
              <a:xfrm>
                <a:off x="982" y="1200"/>
                <a:ext cx="37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/>
              <p:cNvSpPr>
                <a:spLocks noChangeArrowheads="1"/>
              </p:cNvSpPr>
              <p:nvPr/>
            </p:nvSpPr>
            <p:spPr bwMode="auto">
              <a:xfrm>
                <a:off x="982" y="720"/>
                <a:ext cx="37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73"/>
            <p:cNvGrpSpPr>
              <a:grpSpLocks/>
            </p:cNvGrpSpPr>
            <p:nvPr/>
          </p:nvGrpSpPr>
          <p:grpSpPr bwMode="auto">
            <a:xfrm>
              <a:off x="5441568" y="1068569"/>
              <a:ext cx="2946400" cy="1346200"/>
              <a:chOff x="3622" y="768"/>
              <a:chExt cx="1856" cy="848"/>
            </a:xfrm>
          </p:grpSpPr>
          <p:sp>
            <p:nvSpPr>
              <p:cNvPr id="59" name="Oval 61"/>
              <p:cNvSpPr>
                <a:spLocks noChangeArrowheads="1"/>
              </p:cNvSpPr>
              <p:nvPr/>
            </p:nvSpPr>
            <p:spPr bwMode="auto">
              <a:xfrm>
                <a:off x="4128" y="134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Oval 62"/>
              <p:cNvSpPr>
                <a:spLocks noChangeArrowheads="1"/>
              </p:cNvSpPr>
              <p:nvPr/>
            </p:nvSpPr>
            <p:spPr bwMode="auto">
              <a:xfrm>
                <a:off x="4416" y="134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Oval 63"/>
              <p:cNvSpPr>
                <a:spLocks noChangeArrowheads="1"/>
              </p:cNvSpPr>
              <p:nvPr/>
            </p:nvSpPr>
            <p:spPr bwMode="auto">
              <a:xfrm>
                <a:off x="4704" y="134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Oval 64"/>
              <p:cNvSpPr>
                <a:spLocks noChangeArrowheads="1"/>
              </p:cNvSpPr>
              <p:nvPr/>
            </p:nvSpPr>
            <p:spPr bwMode="auto">
              <a:xfrm>
                <a:off x="4992" y="134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Oval 65"/>
              <p:cNvSpPr>
                <a:spLocks noChangeArrowheads="1"/>
              </p:cNvSpPr>
              <p:nvPr/>
            </p:nvSpPr>
            <p:spPr bwMode="auto">
              <a:xfrm>
                <a:off x="5280" y="134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Oval 66"/>
              <p:cNvSpPr>
                <a:spLocks noChangeArrowheads="1"/>
              </p:cNvSpPr>
              <p:nvPr/>
            </p:nvSpPr>
            <p:spPr bwMode="auto">
              <a:xfrm>
                <a:off x="4128" y="816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Oval 67"/>
              <p:cNvSpPr>
                <a:spLocks noChangeArrowheads="1"/>
              </p:cNvSpPr>
              <p:nvPr/>
            </p:nvSpPr>
            <p:spPr bwMode="auto">
              <a:xfrm>
                <a:off x="4656" y="816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Oval 68"/>
              <p:cNvSpPr>
                <a:spLocks noChangeArrowheads="1"/>
              </p:cNvSpPr>
              <p:nvPr/>
            </p:nvSpPr>
            <p:spPr bwMode="auto">
              <a:xfrm>
                <a:off x="5280" y="816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Line 69"/>
              <p:cNvSpPr>
                <a:spLocks noChangeShapeType="1"/>
              </p:cNvSpPr>
              <p:nvPr/>
            </p:nvSpPr>
            <p:spPr bwMode="auto">
              <a:xfrm>
                <a:off x="3990" y="1440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Line 70"/>
              <p:cNvSpPr>
                <a:spLocks noChangeShapeType="1"/>
              </p:cNvSpPr>
              <p:nvPr/>
            </p:nvSpPr>
            <p:spPr bwMode="auto">
              <a:xfrm>
                <a:off x="3984" y="912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Rectangle 71"/>
              <p:cNvSpPr>
                <a:spLocks noChangeArrowheads="1"/>
              </p:cNvSpPr>
              <p:nvPr/>
            </p:nvSpPr>
            <p:spPr bwMode="auto">
              <a:xfrm>
                <a:off x="3622" y="1248"/>
                <a:ext cx="37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Rectangle 72"/>
              <p:cNvSpPr>
                <a:spLocks noChangeArrowheads="1"/>
              </p:cNvSpPr>
              <p:nvPr/>
            </p:nvSpPr>
            <p:spPr bwMode="auto">
              <a:xfrm>
                <a:off x="3622" y="768"/>
                <a:ext cx="37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463168" y="5864676"/>
            <a:ext cx="81740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各原子自发辐射的光是独立的、无关的非相干光 。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16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51" name="Object 3"/>
              <p:cNvSpPr txBox="1"/>
              <p:nvPr/>
            </p:nvSpPr>
            <p:spPr bwMode="auto">
              <a:xfrm>
                <a:off x="123142" y="230981"/>
                <a:ext cx="1324658" cy="91201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845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142" y="230981"/>
                <a:ext cx="1324658" cy="912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301" name="Text Box 5"/>
          <p:cNvSpPr txBox="1">
            <a:spLocks noChangeArrowheads="1"/>
          </p:cNvSpPr>
          <p:nvPr/>
        </p:nvSpPr>
        <p:spPr bwMode="auto">
          <a:xfrm>
            <a:off x="361950" y="1404937"/>
            <a:ext cx="838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>
                <a:solidFill>
                  <a:srgbClr val="0000FF"/>
                </a:solidFill>
              </a:rPr>
              <a:t> </a:t>
            </a:r>
            <a:r>
              <a:rPr lang="zh-CN" altLang="en-US" sz="2400">
                <a:solidFill>
                  <a:srgbClr val="0000FF"/>
                </a:solidFill>
              </a:rPr>
              <a:t>证：</a:t>
            </a:r>
          </a:p>
        </p:txBody>
      </p:sp>
      <p:graphicFrame>
        <p:nvGraphicFramePr>
          <p:cNvPr id="1833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476825"/>
              </p:ext>
            </p:extLst>
          </p:nvPr>
        </p:nvGraphicFramePr>
        <p:xfrm>
          <a:off x="1782762" y="1371599"/>
          <a:ext cx="191928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850900" imgH="203200" progId="Equation.3">
                  <p:embed/>
                </p:oleObj>
              </mc:Choice>
              <mc:Fallback>
                <p:oleObj name="公式" r:id="rId4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2" y="1371599"/>
                        <a:ext cx="1919288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019666"/>
              </p:ext>
            </p:extLst>
          </p:nvPr>
        </p:nvGraphicFramePr>
        <p:xfrm>
          <a:off x="5200650" y="1179512"/>
          <a:ext cx="198278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914400" imgH="431800" progId="Equation.3">
                  <p:embed/>
                </p:oleObj>
              </mc:Choice>
              <mc:Fallback>
                <p:oleObj name="公式" r:id="rId6" imgW="91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650" y="1179512"/>
                        <a:ext cx="1982788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4" name="Line 8"/>
          <p:cNvSpPr>
            <a:spLocks noChangeShapeType="1"/>
          </p:cNvSpPr>
          <p:nvPr/>
        </p:nvSpPr>
        <p:spPr bwMode="auto">
          <a:xfrm>
            <a:off x="4211638" y="1598612"/>
            <a:ext cx="533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6922481" y="2401491"/>
            <a:ext cx="14160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（寿命）</a:t>
            </a:r>
          </a:p>
        </p:txBody>
      </p:sp>
      <p:sp>
        <p:nvSpPr>
          <p:cNvPr id="183307" name="Line 11"/>
          <p:cNvSpPr>
            <a:spLocks noChangeShapeType="1"/>
          </p:cNvSpPr>
          <p:nvPr/>
        </p:nvSpPr>
        <p:spPr bwMode="auto">
          <a:xfrm>
            <a:off x="2771775" y="2390775"/>
            <a:ext cx="533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400"/>
          </a:p>
        </p:txBody>
      </p:sp>
      <p:graphicFrame>
        <p:nvGraphicFramePr>
          <p:cNvPr id="18330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67477"/>
              </p:ext>
            </p:extLst>
          </p:nvPr>
        </p:nvGraphicFramePr>
        <p:xfrm>
          <a:off x="866775" y="2663825"/>
          <a:ext cx="2566988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231900" imgH="520700" progId="Equation.3">
                  <p:embed/>
                </p:oleObj>
              </mc:Choice>
              <mc:Fallback>
                <p:oleObj name="公式" r:id="rId8" imgW="12319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2663825"/>
                        <a:ext cx="2566988" cy="116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257782"/>
              </p:ext>
            </p:extLst>
          </p:nvPr>
        </p:nvGraphicFramePr>
        <p:xfrm>
          <a:off x="3702050" y="2647950"/>
          <a:ext cx="31496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447800" imgH="520700" progId="Equation.3">
                  <p:embed/>
                </p:oleObj>
              </mc:Choice>
              <mc:Fallback>
                <p:oleObj name="公式" r:id="rId10" imgW="14478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050" y="2647950"/>
                        <a:ext cx="3149600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454147"/>
              </p:ext>
            </p:extLst>
          </p:nvPr>
        </p:nvGraphicFramePr>
        <p:xfrm>
          <a:off x="7426325" y="3773487"/>
          <a:ext cx="942975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381000" imgH="431800" progId="Equation.3">
                  <p:embed/>
                </p:oleObj>
              </mc:Choice>
              <mc:Fallback>
                <p:oleObj name="公式" r:id="rId12" imgW="381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6325" y="3773487"/>
                        <a:ext cx="942975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3311" name="Object 15"/>
              <p:cNvSpPr txBox="1"/>
              <p:nvPr/>
            </p:nvSpPr>
            <p:spPr bwMode="auto">
              <a:xfrm>
                <a:off x="4859338" y="4770437"/>
                <a:ext cx="2808287" cy="868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时，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83311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9338" y="4770437"/>
                <a:ext cx="2808287" cy="8683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312" name="Object 16"/>
              <p:cNvSpPr txBox="1"/>
              <p:nvPr/>
            </p:nvSpPr>
            <p:spPr bwMode="auto">
              <a:xfrm>
                <a:off x="539750" y="4622800"/>
                <a:ext cx="3960813" cy="850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由此有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83312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50" y="4622800"/>
                <a:ext cx="3960813" cy="8509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313" name="Text Box 17"/>
          <p:cNvSpPr txBox="1">
            <a:spLocks noChangeArrowheads="1"/>
          </p:cNvSpPr>
          <p:nvPr/>
        </p:nvSpPr>
        <p:spPr bwMode="auto">
          <a:xfrm>
            <a:off x="822962" y="5493603"/>
            <a:ext cx="780351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FF99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     </a:t>
            </a:r>
            <a:r>
              <a:rPr lang="zh-CN" altLang="en-US" sz="24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各原子发射的自发辐射光子是彼此独立的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因而自发辐射光是非相干光</a:t>
            </a:r>
            <a:r>
              <a:rPr lang="en-US" altLang="zh-CN" sz="24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。</a:t>
            </a:r>
          </a:p>
        </p:txBody>
      </p:sp>
      <p:graphicFrame>
        <p:nvGraphicFramePr>
          <p:cNvPr id="18331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664415"/>
              </p:ext>
            </p:extLst>
          </p:nvPr>
        </p:nvGraphicFramePr>
        <p:xfrm>
          <a:off x="3492500" y="2030412"/>
          <a:ext cx="28321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1206500" imgH="266700" progId="Equation.3">
                  <p:embed/>
                </p:oleObj>
              </mc:Choice>
              <mc:Fallback>
                <p:oleObj name="公式" r:id="rId16" imgW="12065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030412"/>
                        <a:ext cx="2832100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007556"/>
              </p:ext>
            </p:extLst>
          </p:nvPr>
        </p:nvGraphicFramePr>
        <p:xfrm>
          <a:off x="1042988" y="3830637"/>
          <a:ext cx="23510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863600" imgH="317500" progId="Equation.3">
                  <p:embed/>
                </p:oleObj>
              </mc:Choice>
              <mc:Fallback>
                <p:oleObj name="公式" r:id="rId18" imgW="8636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830637"/>
                        <a:ext cx="235108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7627"/>
              </p:ext>
            </p:extLst>
          </p:nvPr>
        </p:nvGraphicFramePr>
        <p:xfrm>
          <a:off x="3522663" y="3830637"/>
          <a:ext cx="3798887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1397000" imgH="317500" progId="Equation.3">
                  <p:embed/>
                </p:oleObj>
              </mc:Choice>
              <mc:Fallback>
                <p:oleObj name="公式" r:id="rId20" imgW="13970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663" y="3830637"/>
                        <a:ext cx="3798887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7800" y="54477"/>
            <a:ext cx="7315200" cy="9361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STKaiti" charset="-122"/>
                <a:ea typeface="STKaiti" charset="-122"/>
                <a:cs typeface="STKaiti" charset="-122"/>
              </a:rPr>
              <a:t>是原子在</a:t>
            </a:r>
            <a:r>
              <a:rPr lang="en-US" altLang="zh-CN" sz="40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altLang="zh-CN" sz="4000" i="1" dirty="0">
                <a:latin typeface="STKaiti" charset="-122"/>
                <a:ea typeface="STKaiti" charset="-122"/>
                <a:cs typeface="STKaiti" charset="-122"/>
              </a:rPr>
              <a:t>E</a:t>
            </a:r>
            <a:r>
              <a:rPr lang="en-US" altLang="zh-CN" sz="4000" baseline="-25000" dirty="0"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lang="en-US" altLang="zh-CN" sz="4000" i="1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zh-CN" altLang="en-US" sz="4000" dirty="0">
                <a:latin typeface="STKaiti" charset="-122"/>
                <a:ea typeface="STKaiti" charset="-122"/>
                <a:cs typeface="STKaiti" charset="-122"/>
              </a:rPr>
              <a:t>能级的平均停留时间</a:t>
            </a:r>
            <a:endParaRPr lang="en-US" sz="4000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C0F63BF7-3E74-264D-861F-CE04C0044321}" type="slidenum">
              <a:rPr lang="en-US" altLang="zh-CN" sz="1400" b="0"/>
              <a:pPr/>
              <a:t>38</a:t>
            </a:fld>
            <a:endParaRPr lang="en-US" altLang="zh-CN" sz="1400" b="0"/>
          </a:p>
        </p:txBody>
      </p:sp>
      <p:sp>
        <p:nvSpPr>
          <p:cNvPr id="4" name="TextBox 3"/>
          <p:cNvSpPr txBox="1"/>
          <p:nvPr/>
        </p:nvSpPr>
        <p:spPr>
          <a:xfrm>
            <a:off x="3409950" y="-97155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028689-3268-AB42-84D6-1BB450C0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9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8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8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3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00"/>
                                        <p:tgtEl>
                                          <p:spTgt spid="18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1" grpId="0" autoUpdateAnimBg="0"/>
      <p:bldP spid="183305" grpId="0" autoUpdateAnimBg="0"/>
      <p:bldP spid="183313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受激辐射 </a:t>
            </a:r>
            <a:r>
              <a:rPr lang="en-US" altLang="zh-CN" dirty="0"/>
              <a:t>(stimulated radiation)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39</a:t>
            </a:fld>
            <a:endParaRPr lang="en-US" altLang="zh-CN" dirty="0"/>
          </a:p>
        </p:txBody>
      </p:sp>
      <p:grpSp>
        <p:nvGrpSpPr>
          <p:cNvPr id="137" name="组合 136"/>
          <p:cNvGrpSpPr/>
          <p:nvPr/>
        </p:nvGrpSpPr>
        <p:grpSpPr>
          <a:xfrm>
            <a:off x="838200" y="2209800"/>
            <a:ext cx="7331075" cy="1285875"/>
            <a:chOff x="1268892" y="2208186"/>
            <a:chExt cx="7331075" cy="1285875"/>
          </a:xfrm>
        </p:grpSpPr>
        <p:grpSp>
          <p:nvGrpSpPr>
            <p:cNvPr id="5" name="Group 172"/>
            <p:cNvGrpSpPr>
              <a:grpSpLocks/>
            </p:cNvGrpSpPr>
            <p:nvPr/>
          </p:nvGrpSpPr>
          <p:grpSpPr bwMode="auto">
            <a:xfrm>
              <a:off x="1741967" y="2512986"/>
              <a:ext cx="1600200" cy="609600"/>
              <a:chOff x="1296" y="1488"/>
              <a:chExt cx="1008" cy="384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1296" y="1488"/>
                <a:ext cx="960" cy="330"/>
                <a:chOff x="768" y="3456"/>
                <a:chExt cx="960" cy="330"/>
              </a:xfrm>
            </p:grpSpPr>
            <p:grpSp>
              <p:nvGrpSpPr>
                <p:cNvPr id="8" name="Group 6"/>
                <p:cNvGrpSpPr>
                  <a:grpSpLocks/>
                </p:cNvGrpSpPr>
                <p:nvPr/>
              </p:nvGrpSpPr>
              <p:grpSpPr bwMode="auto">
                <a:xfrm>
                  <a:off x="1152" y="3600"/>
                  <a:ext cx="576" cy="96"/>
                  <a:chOff x="4032" y="1008"/>
                  <a:chExt cx="1392" cy="192"/>
                </a:xfrm>
              </p:grpSpPr>
              <p:grpSp>
                <p:nvGrpSpPr>
                  <p:cNvPr id="10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528" cy="192"/>
                    <a:chOff x="4032" y="1008"/>
                    <a:chExt cx="1440" cy="432"/>
                  </a:xfrm>
                </p:grpSpPr>
                <p:grpSp>
                  <p:nvGrpSpPr>
                    <p:cNvPr id="28" name="Group 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32" y="1008"/>
                      <a:ext cx="720" cy="432"/>
                      <a:chOff x="5040" y="864"/>
                      <a:chExt cx="720" cy="432"/>
                    </a:xfrm>
                  </p:grpSpPr>
                  <p:grpSp>
                    <p:nvGrpSpPr>
                      <p:cNvPr id="36" name="Group 9"/>
                      <p:cNvGrpSpPr>
                        <a:grpSpLocks/>
                      </p:cNvGrpSpPr>
                      <p:nvPr/>
                    </p:nvGrpSpPr>
                    <p:grpSpPr bwMode="auto">
                      <a:xfrm flipH="1" flipV="1">
                        <a:off x="5040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40" name="Arc 10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41" name="Arc 11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7" name="Group 12"/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5376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38" name="Arc 13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9" name="Arc 14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9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52" y="1008"/>
                      <a:ext cx="720" cy="432"/>
                      <a:chOff x="5040" y="864"/>
                      <a:chExt cx="720" cy="432"/>
                    </a:xfrm>
                  </p:grpSpPr>
                  <p:grpSp>
                    <p:nvGrpSpPr>
                      <p:cNvPr id="30" name="Group 16"/>
                      <p:cNvGrpSpPr>
                        <a:grpSpLocks/>
                      </p:cNvGrpSpPr>
                      <p:nvPr/>
                    </p:nvGrpSpPr>
                    <p:grpSpPr bwMode="auto">
                      <a:xfrm flipH="1" flipV="1">
                        <a:off x="5040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34" name="Arc 17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5" name="Arc 18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31" name="Group 19"/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5376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32" name="Arc 20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" name="Arc 21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1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4560" y="1008"/>
                    <a:ext cx="528" cy="192"/>
                    <a:chOff x="4032" y="1008"/>
                    <a:chExt cx="1440" cy="432"/>
                  </a:xfrm>
                </p:grpSpPr>
                <p:grpSp>
                  <p:nvGrpSpPr>
                    <p:cNvPr id="14" name="Group 2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32" y="1008"/>
                      <a:ext cx="720" cy="432"/>
                      <a:chOff x="5040" y="864"/>
                      <a:chExt cx="720" cy="432"/>
                    </a:xfrm>
                  </p:grpSpPr>
                  <p:grpSp>
                    <p:nvGrpSpPr>
                      <p:cNvPr id="22" name="Group 24"/>
                      <p:cNvGrpSpPr>
                        <a:grpSpLocks/>
                      </p:cNvGrpSpPr>
                      <p:nvPr/>
                    </p:nvGrpSpPr>
                    <p:grpSpPr bwMode="auto">
                      <a:xfrm flipH="1" flipV="1">
                        <a:off x="5040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26" name="Arc 25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7" name="Arc 26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3" name="Group 27"/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5376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24" name="Arc 28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5" name="Arc 29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5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52" y="1008"/>
                      <a:ext cx="720" cy="432"/>
                      <a:chOff x="5040" y="864"/>
                      <a:chExt cx="720" cy="432"/>
                    </a:xfrm>
                  </p:grpSpPr>
                  <p:grpSp>
                    <p:nvGrpSpPr>
                      <p:cNvPr id="16" name="Group 31"/>
                      <p:cNvGrpSpPr>
                        <a:grpSpLocks/>
                      </p:cNvGrpSpPr>
                      <p:nvPr/>
                    </p:nvGrpSpPr>
                    <p:grpSpPr bwMode="auto">
                      <a:xfrm flipH="1" flipV="1">
                        <a:off x="5040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20" name="Arc 32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1" name="Arc 33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7" name="Group 34"/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5376" y="864"/>
                        <a:ext cx="384" cy="432"/>
                        <a:chOff x="4416" y="816"/>
                        <a:chExt cx="384" cy="432"/>
                      </a:xfrm>
                    </p:grpSpPr>
                    <p:sp>
                      <p:nvSpPr>
                        <p:cNvPr id="18" name="Arc 35"/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4416" y="1008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9" name="Arc 36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608" y="816"/>
                          <a:ext cx="192" cy="240"/>
                        </a:xfrm>
                        <a:custGeom>
                          <a:avLst/>
                          <a:gdLst>
                            <a:gd name="T0" fmla="*/ 0 w 21600"/>
                            <a:gd name="T1" fmla="*/ 0 h 21600"/>
                            <a:gd name="T2" fmla="*/ 2 w 21600"/>
                            <a:gd name="T3" fmla="*/ 3 h 21600"/>
                            <a:gd name="T4" fmla="*/ 0 w 21600"/>
                            <a:gd name="T5" fmla="*/ 3 h 21600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1600"/>
                            <a:gd name="T11" fmla="*/ 21600 w 216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1600" fill="none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</a:path>
                            <a:path w="21600" h="21600" stroke="0" extrusionOk="0">
                              <a:moveTo>
                                <a:pt x="-1" y="0"/>
                              </a:moveTo>
                              <a:cubicBezTo>
                                <a:pt x="11929" y="0"/>
                                <a:pt x="21600" y="9670"/>
                                <a:pt x="21600" y="21600"/>
                              </a:cubicBez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33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 sz="2800">
                            <a:solidFill>
                              <a:srgbClr val="000066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12" name="Arc 37"/>
                  <p:cNvSpPr>
                    <a:spLocks/>
                  </p:cNvSpPr>
                  <p:nvPr/>
                </p:nvSpPr>
                <p:spPr bwMode="auto">
                  <a:xfrm flipV="1">
                    <a:off x="5088" y="1104"/>
                    <a:ext cx="96" cy="9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2800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5184" y="1104"/>
                    <a:ext cx="24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endParaRPr lang="zh-CN" altLang="en-US" sz="2800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768" y="3456"/>
                  <a:ext cx="361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800" b="1" i="1" dirty="0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2800" b="1" dirty="0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  <a:cs typeface="Times New Roman" panose="02020603050405020304" pitchFamily="18" charset="0"/>
                      <a:sym typeface="Symbol" pitchFamily="18" charset="2"/>
                    </a:rPr>
                    <a:t></a:t>
                  </a:r>
                  <a:endParaRPr lang="en-US" altLang="zh-CN" sz="2800" b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" name="Line 40"/>
              <p:cNvSpPr>
                <a:spLocks noChangeShapeType="1"/>
              </p:cNvSpPr>
              <p:nvPr/>
            </p:nvSpPr>
            <p:spPr bwMode="auto">
              <a:xfrm>
                <a:off x="2304" y="1488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Group 171"/>
            <p:cNvGrpSpPr>
              <a:grpSpLocks/>
            </p:cNvGrpSpPr>
            <p:nvPr/>
          </p:nvGrpSpPr>
          <p:grpSpPr bwMode="auto">
            <a:xfrm>
              <a:off x="1268892" y="2208186"/>
              <a:ext cx="2911475" cy="1285875"/>
              <a:chOff x="998" y="1296"/>
              <a:chExt cx="1834" cy="810"/>
            </a:xfrm>
          </p:grpSpPr>
          <p:sp>
            <p:nvSpPr>
              <p:cNvPr id="43" name="Oval 42"/>
              <p:cNvSpPr>
                <a:spLocks noChangeArrowheads="1"/>
              </p:cNvSpPr>
              <p:nvPr/>
            </p:nvSpPr>
            <p:spPr bwMode="auto">
              <a:xfrm>
                <a:off x="1488" y="187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Oval 44"/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Oval 46"/>
              <p:cNvSpPr>
                <a:spLocks noChangeArrowheads="1"/>
              </p:cNvSpPr>
              <p:nvPr/>
            </p:nvSpPr>
            <p:spPr bwMode="auto">
              <a:xfrm>
                <a:off x="2640" y="187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Oval 47"/>
              <p:cNvSpPr>
                <a:spLocks noChangeArrowheads="1"/>
              </p:cNvSpPr>
              <p:nvPr/>
            </p:nvSpPr>
            <p:spPr bwMode="auto">
              <a:xfrm>
                <a:off x="1488" y="134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48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49"/>
              <p:cNvSpPr>
                <a:spLocks noChangeArrowheads="1"/>
              </p:cNvSpPr>
              <p:nvPr/>
            </p:nvSpPr>
            <p:spPr bwMode="auto">
              <a:xfrm>
                <a:off x="2640" y="134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50"/>
              <p:cNvSpPr>
                <a:spLocks noChangeShapeType="1"/>
              </p:cNvSpPr>
              <p:nvPr/>
            </p:nvSpPr>
            <p:spPr bwMode="auto">
              <a:xfrm>
                <a:off x="1344" y="1968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51"/>
              <p:cNvSpPr>
                <a:spLocks noChangeShapeType="1"/>
              </p:cNvSpPr>
              <p:nvPr/>
            </p:nvSpPr>
            <p:spPr bwMode="auto">
              <a:xfrm>
                <a:off x="1344" y="1440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>
                <a:off x="998" y="1776"/>
                <a:ext cx="3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sz="2800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53"/>
              <p:cNvSpPr>
                <a:spLocks noChangeArrowheads="1"/>
              </p:cNvSpPr>
              <p:nvPr/>
            </p:nvSpPr>
            <p:spPr bwMode="auto">
              <a:xfrm>
                <a:off x="998" y="1296"/>
                <a:ext cx="3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sz="2800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170"/>
            <p:cNvGrpSpPr>
              <a:grpSpLocks/>
            </p:cNvGrpSpPr>
            <p:nvPr/>
          </p:nvGrpSpPr>
          <p:grpSpPr bwMode="auto">
            <a:xfrm>
              <a:off x="5078892" y="2208186"/>
              <a:ext cx="2911475" cy="1285875"/>
              <a:chOff x="3350" y="1296"/>
              <a:chExt cx="1834" cy="810"/>
            </a:xfrm>
          </p:grpSpPr>
          <p:sp>
            <p:nvSpPr>
              <p:cNvPr id="54" name="Oval 90"/>
              <p:cNvSpPr>
                <a:spLocks noChangeArrowheads="1"/>
              </p:cNvSpPr>
              <p:nvPr/>
            </p:nvSpPr>
            <p:spPr bwMode="auto">
              <a:xfrm>
                <a:off x="3840" y="187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Oval 91"/>
              <p:cNvSpPr>
                <a:spLocks noChangeArrowheads="1"/>
              </p:cNvSpPr>
              <p:nvPr/>
            </p:nvSpPr>
            <p:spPr bwMode="auto">
              <a:xfrm>
                <a:off x="4224" y="187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Oval 92"/>
              <p:cNvSpPr>
                <a:spLocks noChangeArrowheads="1"/>
              </p:cNvSpPr>
              <p:nvPr/>
            </p:nvSpPr>
            <p:spPr bwMode="auto">
              <a:xfrm>
                <a:off x="4992" y="187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Oval 93"/>
              <p:cNvSpPr>
                <a:spLocks noChangeArrowheads="1"/>
              </p:cNvSpPr>
              <p:nvPr/>
            </p:nvSpPr>
            <p:spPr bwMode="auto">
              <a:xfrm>
                <a:off x="3840" y="134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Oval 94"/>
              <p:cNvSpPr>
                <a:spLocks noChangeArrowheads="1"/>
              </p:cNvSpPr>
              <p:nvPr/>
            </p:nvSpPr>
            <p:spPr bwMode="auto">
              <a:xfrm>
                <a:off x="4656" y="187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Oval 95"/>
              <p:cNvSpPr>
                <a:spLocks noChangeArrowheads="1"/>
              </p:cNvSpPr>
              <p:nvPr/>
            </p:nvSpPr>
            <p:spPr bwMode="auto">
              <a:xfrm>
                <a:off x="4992" y="134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96"/>
              <p:cNvSpPr>
                <a:spLocks noChangeShapeType="1"/>
              </p:cNvSpPr>
              <p:nvPr/>
            </p:nvSpPr>
            <p:spPr bwMode="auto">
              <a:xfrm>
                <a:off x="3696" y="1968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Line 97"/>
              <p:cNvSpPr>
                <a:spLocks noChangeShapeType="1"/>
              </p:cNvSpPr>
              <p:nvPr/>
            </p:nvSpPr>
            <p:spPr bwMode="auto">
              <a:xfrm>
                <a:off x="3696" y="1440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98"/>
              <p:cNvSpPr>
                <a:spLocks noChangeArrowheads="1"/>
              </p:cNvSpPr>
              <p:nvPr/>
            </p:nvSpPr>
            <p:spPr bwMode="auto">
              <a:xfrm>
                <a:off x="3350" y="1776"/>
                <a:ext cx="3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sz="2800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99"/>
              <p:cNvSpPr>
                <a:spLocks noChangeArrowheads="1"/>
              </p:cNvSpPr>
              <p:nvPr/>
            </p:nvSpPr>
            <p:spPr bwMode="auto">
              <a:xfrm>
                <a:off x="3350" y="1296"/>
                <a:ext cx="3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sz="2800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Group 100"/>
            <p:cNvGrpSpPr>
              <a:grpSpLocks/>
            </p:cNvGrpSpPr>
            <p:nvPr/>
          </p:nvGrpSpPr>
          <p:grpSpPr bwMode="auto">
            <a:xfrm>
              <a:off x="7075967" y="2360586"/>
              <a:ext cx="1524000" cy="523875"/>
              <a:chOff x="768" y="3456"/>
              <a:chExt cx="960" cy="330"/>
            </a:xfrm>
          </p:grpSpPr>
          <p:grpSp>
            <p:nvGrpSpPr>
              <p:cNvPr id="65" name="Group 101"/>
              <p:cNvGrpSpPr>
                <a:grpSpLocks/>
              </p:cNvGrpSpPr>
              <p:nvPr/>
            </p:nvGrpSpPr>
            <p:grpSpPr bwMode="auto">
              <a:xfrm>
                <a:off x="1152" y="3600"/>
                <a:ext cx="576" cy="96"/>
                <a:chOff x="4032" y="1008"/>
                <a:chExt cx="1392" cy="192"/>
              </a:xfrm>
            </p:grpSpPr>
            <p:grpSp>
              <p:nvGrpSpPr>
                <p:cNvPr id="67" name="Group 102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528" cy="192"/>
                  <a:chOff x="4032" y="1008"/>
                  <a:chExt cx="1440" cy="432"/>
                </a:xfrm>
              </p:grpSpPr>
              <p:grpSp>
                <p:nvGrpSpPr>
                  <p:cNvPr id="85" name="Group 103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93" name="Group 104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97" name="Arc 105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98" name="Arc 10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94" name="Group 107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95" name="Arc 108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96" name="Arc 10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86" name="Group 110"/>
                  <p:cNvGrpSpPr>
                    <a:grpSpLocks/>
                  </p:cNvGrpSpPr>
                  <p:nvPr/>
                </p:nvGrpSpPr>
                <p:grpSpPr bwMode="auto">
                  <a:xfrm>
                    <a:off x="475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87" name="Group 111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91" name="Arc 112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92" name="Arc 11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88" name="Group 114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89" name="Arc 115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90" name="Arc 11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68" name="Group 117"/>
                <p:cNvGrpSpPr>
                  <a:grpSpLocks/>
                </p:cNvGrpSpPr>
                <p:nvPr/>
              </p:nvGrpSpPr>
              <p:grpSpPr bwMode="auto">
                <a:xfrm>
                  <a:off x="4560" y="1008"/>
                  <a:ext cx="528" cy="192"/>
                  <a:chOff x="4032" y="1008"/>
                  <a:chExt cx="1440" cy="432"/>
                </a:xfrm>
              </p:grpSpPr>
              <p:grpSp>
                <p:nvGrpSpPr>
                  <p:cNvPr id="71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79" name="Group 119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83" name="Arc 120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84" name="Arc 12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80" name="Group 122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81" name="Arc 123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82" name="Arc 12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72" name="Group 125"/>
                  <p:cNvGrpSpPr>
                    <a:grpSpLocks/>
                  </p:cNvGrpSpPr>
                  <p:nvPr/>
                </p:nvGrpSpPr>
                <p:grpSpPr bwMode="auto">
                  <a:xfrm>
                    <a:off x="475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73" name="Group 126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77" name="Arc 127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78" name="Arc 12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74" name="Group 129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75" name="Arc 130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76" name="Arc 13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69" name="Arc 132"/>
                <p:cNvSpPr>
                  <a:spLocks/>
                </p:cNvSpPr>
                <p:nvPr/>
              </p:nvSpPr>
              <p:spPr bwMode="auto">
                <a:xfrm flipV="1">
                  <a:off x="5088" y="1104"/>
                  <a:ext cx="96" cy="9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80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Line 133"/>
                <p:cNvSpPr>
                  <a:spLocks noChangeShapeType="1"/>
                </p:cNvSpPr>
                <p:nvPr/>
              </p:nvSpPr>
              <p:spPr bwMode="auto">
                <a:xfrm>
                  <a:off x="5184" y="110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 sz="280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" name="Text Box 134"/>
              <p:cNvSpPr txBox="1">
                <a:spLocks noChangeArrowheads="1"/>
              </p:cNvSpPr>
              <p:nvPr/>
            </p:nvSpPr>
            <p:spPr bwMode="auto">
              <a:xfrm>
                <a:off x="768" y="3456"/>
                <a:ext cx="36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zh-CN" sz="2800" b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Symbol" pitchFamily="18" charset="2"/>
                  </a:rPr>
                  <a:t></a:t>
                </a:r>
                <a:endParaRPr lang="en-US" altLang="zh-CN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9" name="Group 135"/>
            <p:cNvGrpSpPr>
              <a:grpSpLocks/>
            </p:cNvGrpSpPr>
            <p:nvPr/>
          </p:nvGrpSpPr>
          <p:grpSpPr bwMode="auto">
            <a:xfrm>
              <a:off x="7075967" y="2589186"/>
              <a:ext cx="1524000" cy="523875"/>
              <a:chOff x="768" y="3456"/>
              <a:chExt cx="960" cy="330"/>
            </a:xfrm>
          </p:grpSpPr>
          <p:grpSp>
            <p:nvGrpSpPr>
              <p:cNvPr id="100" name="Group 136"/>
              <p:cNvGrpSpPr>
                <a:grpSpLocks/>
              </p:cNvGrpSpPr>
              <p:nvPr/>
            </p:nvGrpSpPr>
            <p:grpSpPr bwMode="auto">
              <a:xfrm>
                <a:off x="1152" y="3600"/>
                <a:ext cx="576" cy="96"/>
                <a:chOff x="4032" y="1008"/>
                <a:chExt cx="1392" cy="192"/>
              </a:xfrm>
            </p:grpSpPr>
            <p:grpSp>
              <p:nvGrpSpPr>
                <p:cNvPr id="102" name="Group 137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528" cy="192"/>
                  <a:chOff x="4032" y="1008"/>
                  <a:chExt cx="1440" cy="432"/>
                </a:xfrm>
              </p:grpSpPr>
              <p:grpSp>
                <p:nvGrpSpPr>
                  <p:cNvPr id="120" name="Group 138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28" name="Group 139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32" name="Arc 140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33" name="Arc 14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9" name="Group 142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30" name="Arc 143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31" name="Arc 14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21" name="Group 145"/>
                  <p:cNvGrpSpPr>
                    <a:grpSpLocks/>
                  </p:cNvGrpSpPr>
                  <p:nvPr/>
                </p:nvGrpSpPr>
                <p:grpSpPr bwMode="auto">
                  <a:xfrm>
                    <a:off x="475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22" name="Group 146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26" name="Arc 147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27" name="Arc 14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" name="Group 149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24" name="Arc 150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25" name="Arc 15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3" name="Group 152"/>
                <p:cNvGrpSpPr>
                  <a:grpSpLocks/>
                </p:cNvGrpSpPr>
                <p:nvPr/>
              </p:nvGrpSpPr>
              <p:grpSpPr bwMode="auto">
                <a:xfrm>
                  <a:off x="4560" y="1008"/>
                  <a:ext cx="528" cy="192"/>
                  <a:chOff x="4032" y="1008"/>
                  <a:chExt cx="1440" cy="432"/>
                </a:xfrm>
              </p:grpSpPr>
              <p:grpSp>
                <p:nvGrpSpPr>
                  <p:cNvPr id="106" name="Group 153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14" name="Group 154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18" name="Arc 155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9" name="Arc 15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15" name="Group 157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16" name="Arc 158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7" name="Arc 15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07" name="Group 160"/>
                  <p:cNvGrpSpPr>
                    <a:grpSpLocks/>
                  </p:cNvGrpSpPr>
                  <p:nvPr/>
                </p:nvGrpSpPr>
                <p:grpSpPr bwMode="auto">
                  <a:xfrm>
                    <a:off x="475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08" name="Group 161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12" name="Arc 162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3" name="Arc 16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9" name="Group 164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10" name="Arc 165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1" name="Arc 16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04" name="Arc 167"/>
                <p:cNvSpPr>
                  <a:spLocks/>
                </p:cNvSpPr>
                <p:nvPr/>
              </p:nvSpPr>
              <p:spPr bwMode="auto">
                <a:xfrm flipV="1">
                  <a:off x="5088" y="1104"/>
                  <a:ext cx="96" cy="9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80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Line 168"/>
                <p:cNvSpPr>
                  <a:spLocks noChangeShapeType="1"/>
                </p:cNvSpPr>
                <p:nvPr/>
              </p:nvSpPr>
              <p:spPr bwMode="auto">
                <a:xfrm>
                  <a:off x="5184" y="110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 sz="280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1" name="Text Box 169"/>
              <p:cNvSpPr txBox="1">
                <a:spLocks noChangeArrowheads="1"/>
              </p:cNvSpPr>
              <p:nvPr/>
            </p:nvSpPr>
            <p:spPr bwMode="auto">
              <a:xfrm>
                <a:off x="768" y="3456"/>
                <a:ext cx="36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zh-CN" sz="2800" b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Symbol" pitchFamily="18" charset="2"/>
                  </a:rPr>
                  <a:t></a:t>
                </a:r>
                <a:endParaRPr lang="en-US" altLang="zh-CN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4" name="AutoShape 173"/>
            <p:cNvSpPr>
              <a:spLocks noChangeArrowheads="1"/>
            </p:cNvSpPr>
            <p:nvPr/>
          </p:nvSpPr>
          <p:spPr bwMode="auto">
            <a:xfrm>
              <a:off x="4332767" y="2665386"/>
              <a:ext cx="609600" cy="152400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12700">
              <a:solidFill>
                <a:srgbClr val="0033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Rectangle 174"/>
          <p:cNvSpPr>
            <a:spLocks noChangeArrowheads="1"/>
          </p:cNvSpPr>
          <p:nvPr/>
        </p:nvSpPr>
        <p:spPr bwMode="auto">
          <a:xfrm>
            <a:off x="156249" y="3505200"/>
            <a:ext cx="88226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单位体积中单位时间内，从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GB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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GB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受激辐射的原子数：</a:t>
            </a:r>
          </a:p>
        </p:txBody>
      </p:sp>
      <p:sp>
        <p:nvSpPr>
          <p:cNvPr id="136" name="Text Box 177"/>
          <p:cNvSpPr txBox="1">
            <a:spLocks noChangeArrowheads="1"/>
          </p:cNvSpPr>
          <p:nvPr/>
        </p:nvSpPr>
        <p:spPr bwMode="auto">
          <a:xfrm>
            <a:off x="495300" y="1179493"/>
            <a:ext cx="8305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当频率为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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(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GB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– 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GB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)/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的外来光入射时，会引起高能态的原子跃迁到低能态</a:t>
            </a:r>
          </a:p>
        </p:txBody>
      </p:sp>
      <p:sp>
        <p:nvSpPr>
          <p:cNvPr id="138" name="Rectangle 1027"/>
          <p:cNvSpPr>
            <a:spLocks noChangeArrowheads="1"/>
          </p:cNvSpPr>
          <p:nvPr/>
        </p:nvSpPr>
        <p:spPr bwMode="auto">
          <a:xfrm>
            <a:off x="300370" y="5410200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受激辐射光与外来光的频率、偏振方向、相位及传播方向均相同（全同光子</a:t>
            </a:r>
            <a:r>
              <a:rPr lang="zh-CN" altLang="en-GB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）的相干光，</a:t>
            </a:r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有光放大作用。</a:t>
            </a:r>
          </a:p>
        </p:txBody>
      </p:sp>
      <p:sp>
        <p:nvSpPr>
          <p:cNvPr id="139" name="Rectangle 1032"/>
          <p:cNvSpPr>
            <a:spLocks noChangeArrowheads="1"/>
          </p:cNvSpPr>
          <p:nvPr/>
        </p:nvSpPr>
        <p:spPr bwMode="auto">
          <a:xfrm>
            <a:off x="200376" y="4883177"/>
            <a:ext cx="89226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GB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21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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单个原子在单位时间内发生受激辐射过程的概率。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bject 3"/>
              <p:cNvSpPr txBox="1"/>
              <p:nvPr/>
            </p:nvSpPr>
            <p:spPr bwMode="auto">
              <a:xfrm>
                <a:off x="2317750" y="3994150"/>
                <a:ext cx="3810000" cy="9128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受激辐射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7750" y="3994150"/>
                <a:ext cx="3810000" cy="912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142" name="矩形 2"/>
          <p:cNvSpPr/>
          <p:nvPr/>
        </p:nvSpPr>
        <p:spPr>
          <a:xfrm>
            <a:off x="6273468" y="4415073"/>
            <a:ext cx="26837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en-US" altLang="zh-CN" sz="20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(</a:t>
            </a:r>
            <a:r>
              <a:rPr lang="en-US" altLang="zh-CN" sz="2000" i="1" dirty="0" err="1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altLang="zh-CN" sz="2000" dirty="0" err="1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,T</a:t>
            </a:r>
            <a:r>
              <a:rPr lang="en-US" altLang="zh-CN" sz="20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):</a:t>
            </a:r>
            <a:r>
              <a:rPr lang="zh-CN" altLang="en-US" sz="20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辐射的能量密度</a:t>
            </a:r>
            <a:endParaRPr lang="zh-CN" altLang="en-US" sz="20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2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射线发射谱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381000" y="1195636"/>
            <a:ext cx="8104187" cy="20128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 algn="just">
              <a:spcBef>
                <a:spcPct val="10000"/>
              </a:spcBef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普通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光管产生的谱有二部分：</a:t>
            </a:r>
          </a:p>
          <a:p>
            <a:pPr marL="457200" indent="-457200" algn="just">
              <a:spcBef>
                <a:spcPct val="10000"/>
              </a:spcBef>
              <a:buAutoNum type="arabicParenBoth"/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分布在一个较宽波长范围内的连续谱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，它的最小波长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charset="0"/>
              </a:rPr>
              <a:t>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charset="0"/>
              </a:rPr>
              <a:t>min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只与外加电压有关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spcBef>
                <a:spcPct val="10000"/>
              </a:spcBef>
              <a:buAutoNum type="arabicParenBoth"/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一些具有分立波长的很强的窄线（特征谱或标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识谱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，波长取决于靶材料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32" y="3168212"/>
            <a:ext cx="6705600" cy="32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19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受激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吸收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(stimulated absorption)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457200" y="1143000"/>
            <a:ext cx="83553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当频率为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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– 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h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的外来光入射时，也会引起低能态的原子跃迁到高能态。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698500" y="1981200"/>
            <a:ext cx="7340600" cy="1285875"/>
            <a:chOff x="407654" y="1893170"/>
            <a:chExt cx="7340600" cy="1285875"/>
          </a:xfrm>
        </p:grpSpPr>
        <p:grpSp>
          <p:nvGrpSpPr>
            <p:cNvPr id="6" name="Group 1103"/>
            <p:cNvGrpSpPr>
              <a:grpSpLocks/>
            </p:cNvGrpSpPr>
            <p:nvPr/>
          </p:nvGrpSpPr>
          <p:grpSpPr bwMode="auto">
            <a:xfrm>
              <a:off x="804529" y="2197970"/>
              <a:ext cx="1524000" cy="523875"/>
              <a:chOff x="768" y="3456"/>
              <a:chExt cx="960" cy="330"/>
            </a:xfrm>
          </p:grpSpPr>
          <p:grpSp>
            <p:nvGrpSpPr>
              <p:cNvPr id="7" name="Group 1104"/>
              <p:cNvGrpSpPr>
                <a:grpSpLocks/>
              </p:cNvGrpSpPr>
              <p:nvPr/>
            </p:nvGrpSpPr>
            <p:grpSpPr bwMode="auto">
              <a:xfrm>
                <a:off x="1152" y="3600"/>
                <a:ext cx="576" cy="96"/>
                <a:chOff x="4032" y="1008"/>
                <a:chExt cx="1392" cy="192"/>
              </a:xfrm>
            </p:grpSpPr>
            <p:grpSp>
              <p:nvGrpSpPr>
                <p:cNvPr id="9" name="Group 1105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528" cy="192"/>
                  <a:chOff x="4032" y="1008"/>
                  <a:chExt cx="1440" cy="432"/>
                </a:xfrm>
              </p:grpSpPr>
              <p:grpSp>
                <p:nvGrpSpPr>
                  <p:cNvPr id="27" name="Group 1106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35" name="Group 1107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39" name="Arc 1108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40" name="Arc 110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6" name="Group 1110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37" name="Arc 1111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Arc 1112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28" name="Group 1113"/>
                  <p:cNvGrpSpPr>
                    <a:grpSpLocks/>
                  </p:cNvGrpSpPr>
                  <p:nvPr/>
                </p:nvGrpSpPr>
                <p:grpSpPr bwMode="auto">
                  <a:xfrm>
                    <a:off x="475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29" name="Group 1114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33" name="Arc 1115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Arc 111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0" name="Group 1117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31" name="Arc 1118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Arc 111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" name="Group 1120"/>
                <p:cNvGrpSpPr>
                  <a:grpSpLocks/>
                </p:cNvGrpSpPr>
                <p:nvPr/>
              </p:nvGrpSpPr>
              <p:grpSpPr bwMode="auto">
                <a:xfrm>
                  <a:off x="4560" y="1008"/>
                  <a:ext cx="528" cy="192"/>
                  <a:chOff x="4032" y="1008"/>
                  <a:chExt cx="1440" cy="432"/>
                </a:xfrm>
              </p:grpSpPr>
              <p:grpSp>
                <p:nvGrpSpPr>
                  <p:cNvPr id="13" name="Group 1121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21" name="Group 1122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25" name="Arc 1123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6" name="Arc 112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2" name="Group 1125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23" name="Arc 1126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4" name="Arc 1127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128"/>
                  <p:cNvGrpSpPr>
                    <a:grpSpLocks/>
                  </p:cNvGrpSpPr>
                  <p:nvPr/>
                </p:nvGrpSpPr>
                <p:grpSpPr bwMode="auto">
                  <a:xfrm>
                    <a:off x="475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5" name="Group 1129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9" name="Arc 1130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0" name="Arc 113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6" name="Group 1132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7" name="Arc 1133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8" name="Arc 113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2 w 21600"/>
                          <a:gd name="T3" fmla="*/ 3 h 21600"/>
                          <a:gd name="T4" fmla="*/ 0 w 21600"/>
                          <a:gd name="T5" fmla="*/ 3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 sz="2800">
                          <a:solidFill>
                            <a:srgbClr val="000066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1" name="Arc 1135"/>
                <p:cNvSpPr>
                  <a:spLocks/>
                </p:cNvSpPr>
                <p:nvPr/>
              </p:nvSpPr>
              <p:spPr bwMode="auto">
                <a:xfrm flipV="1">
                  <a:off x="5088" y="1104"/>
                  <a:ext cx="96" cy="9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80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Line 1136"/>
                <p:cNvSpPr>
                  <a:spLocks noChangeShapeType="1"/>
                </p:cNvSpPr>
                <p:nvPr/>
              </p:nvSpPr>
              <p:spPr bwMode="auto">
                <a:xfrm>
                  <a:off x="5184" y="110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 sz="280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" name="Text Box 1137"/>
              <p:cNvSpPr txBox="1">
                <a:spLocks noChangeArrowheads="1"/>
              </p:cNvSpPr>
              <p:nvPr/>
            </p:nvSpPr>
            <p:spPr bwMode="auto">
              <a:xfrm>
                <a:off x="768" y="3456"/>
                <a:ext cx="36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zh-CN" sz="2800" b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  <a:sym typeface="Symbol" pitchFamily="18" charset="2"/>
                  </a:rPr>
                  <a:t></a:t>
                </a:r>
                <a:endParaRPr lang="en-US" altLang="zh-CN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Group 1138"/>
            <p:cNvGrpSpPr>
              <a:grpSpLocks/>
            </p:cNvGrpSpPr>
            <p:nvPr/>
          </p:nvGrpSpPr>
          <p:grpSpPr bwMode="auto">
            <a:xfrm>
              <a:off x="4827254" y="1893170"/>
              <a:ext cx="2921000" cy="1285875"/>
              <a:chOff x="2774" y="3216"/>
              <a:chExt cx="1840" cy="810"/>
            </a:xfrm>
          </p:grpSpPr>
          <p:sp>
            <p:nvSpPr>
              <p:cNvPr id="42" name="Oval 1139"/>
              <p:cNvSpPr>
                <a:spLocks noChangeArrowheads="1"/>
              </p:cNvSpPr>
              <p:nvPr/>
            </p:nvSpPr>
            <p:spPr bwMode="auto">
              <a:xfrm>
                <a:off x="3264" y="379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Oval 1140"/>
              <p:cNvSpPr>
                <a:spLocks noChangeArrowheads="1"/>
              </p:cNvSpPr>
              <p:nvPr/>
            </p:nvSpPr>
            <p:spPr bwMode="auto">
              <a:xfrm>
                <a:off x="3456" y="379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Oval 1141"/>
              <p:cNvSpPr>
                <a:spLocks noChangeArrowheads="1"/>
              </p:cNvSpPr>
              <p:nvPr/>
            </p:nvSpPr>
            <p:spPr bwMode="auto">
              <a:xfrm>
                <a:off x="3648" y="379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Oval 1142"/>
              <p:cNvSpPr>
                <a:spLocks noChangeArrowheads="1"/>
              </p:cNvSpPr>
              <p:nvPr/>
            </p:nvSpPr>
            <p:spPr bwMode="auto">
              <a:xfrm>
                <a:off x="3840" y="379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Oval 1143"/>
              <p:cNvSpPr>
                <a:spLocks noChangeArrowheads="1"/>
              </p:cNvSpPr>
              <p:nvPr/>
            </p:nvSpPr>
            <p:spPr bwMode="auto">
              <a:xfrm>
                <a:off x="4032" y="379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Oval 1144"/>
              <p:cNvSpPr>
                <a:spLocks noChangeArrowheads="1"/>
              </p:cNvSpPr>
              <p:nvPr/>
            </p:nvSpPr>
            <p:spPr bwMode="auto">
              <a:xfrm>
                <a:off x="4416" y="379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185E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1145"/>
              <p:cNvSpPr>
                <a:spLocks noChangeArrowheads="1"/>
              </p:cNvSpPr>
              <p:nvPr/>
            </p:nvSpPr>
            <p:spPr bwMode="auto">
              <a:xfrm>
                <a:off x="3264" y="326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Oval 1146"/>
              <p:cNvSpPr>
                <a:spLocks noChangeArrowheads="1"/>
              </p:cNvSpPr>
              <p:nvPr/>
            </p:nvSpPr>
            <p:spPr bwMode="auto">
              <a:xfrm>
                <a:off x="3792" y="326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val 1147"/>
              <p:cNvSpPr>
                <a:spLocks noChangeArrowheads="1"/>
              </p:cNvSpPr>
              <p:nvPr/>
            </p:nvSpPr>
            <p:spPr bwMode="auto">
              <a:xfrm>
                <a:off x="4416" y="326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Line 1148"/>
              <p:cNvSpPr>
                <a:spLocks noChangeShapeType="1"/>
              </p:cNvSpPr>
              <p:nvPr/>
            </p:nvSpPr>
            <p:spPr bwMode="auto">
              <a:xfrm>
                <a:off x="3126" y="3888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1149"/>
              <p:cNvSpPr>
                <a:spLocks noChangeShapeType="1"/>
              </p:cNvSpPr>
              <p:nvPr/>
            </p:nvSpPr>
            <p:spPr bwMode="auto">
              <a:xfrm>
                <a:off x="3126" y="3360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1150"/>
              <p:cNvSpPr>
                <a:spLocks noChangeArrowheads="1"/>
              </p:cNvSpPr>
              <p:nvPr/>
            </p:nvSpPr>
            <p:spPr bwMode="auto">
              <a:xfrm>
                <a:off x="2774" y="3696"/>
                <a:ext cx="3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sz="2800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Rectangle 1151"/>
              <p:cNvSpPr>
                <a:spLocks noChangeArrowheads="1"/>
              </p:cNvSpPr>
              <p:nvPr/>
            </p:nvSpPr>
            <p:spPr bwMode="auto">
              <a:xfrm>
                <a:off x="2774" y="3216"/>
                <a:ext cx="3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sz="2800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Line 1152"/>
            <p:cNvSpPr>
              <a:spLocks noChangeShapeType="1"/>
            </p:cNvSpPr>
            <p:nvPr/>
          </p:nvSpPr>
          <p:spPr bwMode="auto">
            <a:xfrm flipV="1">
              <a:off x="2785729" y="2197970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6" name="Group 1153"/>
            <p:cNvGrpSpPr>
              <a:grpSpLocks/>
            </p:cNvGrpSpPr>
            <p:nvPr/>
          </p:nvGrpSpPr>
          <p:grpSpPr bwMode="auto">
            <a:xfrm>
              <a:off x="7052929" y="1969370"/>
              <a:ext cx="152400" cy="609600"/>
              <a:chOff x="4656" y="384"/>
              <a:chExt cx="96" cy="384"/>
            </a:xfrm>
          </p:grpSpPr>
          <p:sp>
            <p:nvSpPr>
              <p:cNvPr id="57" name="Oval 1154"/>
              <p:cNvSpPr>
                <a:spLocks noChangeArrowheads="1"/>
              </p:cNvSpPr>
              <p:nvPr/>
            </p:nvSpPr>
            <p:spPr bwMode="auto">
              <a:xfrm>
                <a:off x="4656" y="38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1155"/>
              <p:cNvSpPr>
                <a:spLocks noChangeShapeType="1"/>
              </p:cNvSpPr>
              <p:nvPr/>
            </p:nvSpPr>
            <p:spPr bwMode="auto">
              <a:xfrm flipV="1">
                <a:off x="4704" y="528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1156"/>
            <p:cNvGrpSpPr>
              <a:grpSpLocks/>
            </p:cNvGrpSpPr>
            <p:nvPr/>
          </p:nvGrpSpPr>
          <p:grpSpPr bwMode="auto">
            <a:xfrm>
              <a:off x="407654" y="1893170"/>
              <a:ext cx="2921000" cy="1285875"/>
              <a:chOff x="518" y="3264"/>
              <a:chExt cx="1840" cy="810"/>
            </a:xfrm>
          </p:grpSpPr>
          <p:sp>
            <p:nvSpPr>
              <p:cNvPr id="60" name="Oval 1157"/>
              <p:cNvSpPr>
                <a:spLocks noChangeArrowheads="1"/>
              </p:cNvSpPr>
              <p:nvPr/>
            </p:nvSpPr>
            <p:spPr bwMode="auto">
              <a:xfrm>
                <a:off x="1008" y="384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Oval 1158"/>
              <p:cNvSpPr>
                <a:spLocks noChangeArrowheads="1"/>
              </p:cNvSpPr>
              <p:nvPr/>
            </p:nvSpPr>
            <p:spPr bwMode="auto">
              <a:xfrm>
                <a:off x="1200" y="384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Oval 1159"/>
              <p:cNvSpPr>
                <a:spLocks noChangeArrowheads="1"/>
              </p:cNvSpPr>
              <p:nvPr/>
            </p:nvSpPr>
            <p:spPr bwMode="auto">
              <a:xfrm>
                <a:off x="1392" y="384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Oval 1160"/>
              <p:cNvSpPr>
                <a:spLocks noChangeArrowheads="1"/>
              </p:cNvSpPr>
              <p:nvPr/>
            </p:nvSpPr>
            <p:spPr bwMode="auto">
              <a:xfrm>
                <a:off x="1584" y="384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Oval 1161"/>
              <p:cNvSpPr>
                <a:spLocks noChangeArrowheads="1"/>
              </p:cNvSpPr>
              <p:nvPr/>
            </p:nvSpPr>
            <p:spPr bwMode="auto">
              <a:xfrm>
                <a:off x="1776" y="384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Oval 1162"/>
              <p:cNvSpPr>
                <a:spLocks noChangeArrowheads="1"/>
              </p:cNvSpPr>
              <p:nvPr/>
            </p:nvSpPr>
            <p:spPr bwMode="auto">
              <a:xfrm>
                <a:off x="2160" y="384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Oval 1163"/>
              <p:cNvSpPr>
                <a:spLocks noChangeArrowheads="1"/>
              </p:cNvSpPr>
              <p:nvPr/>
            </p:nvSpPr>
            <p:spPr bwMode="auto">
              <a:xfrm>
                <a:off x="1008" y="331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Oval 1164"/>
              <p:cNvSpPr>
                <a:spLocks noChangeArrowheads="1"/>
              </p:cNvSpPr>
              <p:nvPr/>
            </p:nvSpPr>
            <p:spPr bwMode="auto">
              <a:xfrm>
                <a:off x="1536" y="331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Oval 1165"/>
              <p:cNvSpPr>
                <a:spLocks noChangeArrowheads="1"/>
              </p:cNvSpPr>
              <p:nvPr/>
            </p:nvSpPr>
            <p:spPr bwMode="auto">
              <a:xfrm>
                <a:off x="2160" y="331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Line 1166"/>
              <p:cNvSpPr>
                <a:spLocks noChangeShapeType="1"/>
              </p:cNvSpPr>
              <p:nvPr/>
            </p:nvSpPr>
            <p:spPr bwMode="auto">
              <a:xfrm>
                <a:off x="870" y="3936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Line 1167"/>
              <p:cNvSpPr>
                <a:spLocks noChangeShapeType="1"/>
              </p:cNvSpPr>
              <p:nvPr/>
            </p:nvSpPr>
            <p:spPr bwMode="auto">
              <a:xfrm>
                <a:off x="870" y="3408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1168"/>
              <p:cNvSpPr>
                <a:spLocks noChangeArrowheads="1"/>
              </p:cNvSpPr>
              <p:nvPr/>
            </p:nvSpPr>
            <p:spPr bwMode="auto">
              <a:xfrm>
                <a:off x="518" y="3744"/>
                <a:ext cx="3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sz="2800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8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Rectangle 1169"/>
              <p:cNvSpPr>
                <a:spLocks noChangeArrowheads="1"/>
              </p:cNvSpPr>
              <p:nvPr/>
            </p:nvSpPr>
            <p:spPr bwMode="auto">
              <a:xfrm>
                <a:off x="518" y="3264"/>
                <a:ext cx="3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sz="2800" b="1" i="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Oval 1170"/>
              <p:cNvSpPr>
                <a:spLocks noChangeArrowheads="1"/>
              </p:cNvSpPr>
              <p:nvPr/>
            </p:nvSpPr>
            <p:spPr bwMode="auto">
              <a:xfrm>
                <a:off x="1968" y="384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00FFFF"/>
                  </a:gs>
                  <a:gs pos="100000">
                    <a:srgbClr val="00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8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4" name="AutoShape 1171"/>
            <p:cNvSpPr>
              <a:spLocks noChangeArrowheads="1"/>
            </p:cNvSpPr>
            <p:nvPr/>
          </p:nvSpPr>
          <p:spPr bwMode="auto">
            <a:xfrm>
              <a:off x="3928729" y="2502770"/>
              <a:ext cx="609600" cy="152400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12700">
              <a:solidFill>
                <a:srgbClr val="0033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6" name="Text Box 252"/>
          <p:cNvSpPr txBox="1">
            <a:spLocks noChangeArrowheads="1"/>
          </p:cNvSpPr>
          <p:nvPr/>
        </p:nvSpPr>
        <p:spPr bwMode="auto">
          <a:xfrm>
            <a:off x="370478" y="3276600"/>
            <a:ext cx="85449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单位体积中单位时间内因吸收外来光而从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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的原子数：</a:t>
            </a:r>
          </a:p>
        </p:txBody>
      </p:sp>
      <p:sp>
        <p:nvSpPr>
          <p:cNvPr id="77" name="Text Box 254"/>
          <p:cNvSpPr txBox="1">
            <a:spLocks noChangeArrowheads="1"/>
          </p:cNvSpPr>
          <p:nvPr/>
        </p:nvSpPr>
        <p:spPr bwMode="auto">
          <a:xfrm>
            <a:off x="613171" y="4724400"/>
            <a:ext cx="74338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为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单个原子在单位时间内发生吸收过程的概率。</a:t>
            </a:r>
          </a:p>
        </p:txBody>
      </p:sp>
      <p:sp>
        <p:nvSpPr>
          <p:cNvPr id="78" name="Text Box 256"/>
          <p:cNvSpPr txBox="1">
            <a:spLocks noChangeArrowheads="1"/>
          </p:cNvSpPr>
          <p:nvPr/>
        </p:nvSpPr>
        <p:spPr bwMode="auto">
          <a:xfrm>
            <a:off x="605203" y="5116707"/>
            <a:ext cx="831019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en-GB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21</a:t>
            </a:r>
            <a:r>
              <a:rPr lang="en-GB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并不独立，</a:t>
            </a:r>
            <a:r>
              <a:rPr lang="zh-CN" altLang="en-GB" sz="24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爱因斯坦</a:t>
            </a:r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给出了三者之间的关系，例如</a:t>
            </a:r>
            <a:endParaRPr lang="zh-CN" altLang="en-US" sz="2400" b="1" i="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Rectangle 257"/>
          <p:cNvSpPr>
            <a:spLocks noChangeArrowheads="1"/>
          </p:cNvSpPr>
          <p:nvPr/>
        </p:nvSpPr>
        <p:spPr bwMode="auto">
          <a:xfrm>
            <a:off x="370478" y="5862935"/>
            <a:ext cx="79560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GB" sz="24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激光</a:t>
            </a:r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的发明（受激辐射的光放大）奠定了理论基础。</a:t>
            </a:r>
            <a:endParaRPr lang="zh-CN" altLang="en-US" sz="2400" b="1" i="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Rectangle 258"/>
          <p:cNvSpPr>
            <a:spLocks noChangeArrowheads="1"/>
          </p:cNvSpPr>
          <p:nvPr/>
        </p:nvSpPr>
        <p:spPr bwMode="auto">
          <a:xfrm>
            <a:off x="1600200" y="5481935"/>
            <a:ext cx="1281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21</a:t>
            </a:r>
            <a:r>
              <a:rPr lang="en-GB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endParaRPr lang="en-US" altLang="zh-CN" sz="2400" b="1" i="0" baseline="-2500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bject 3"/>
              <p:cNvSpPr txBox="1"/>
              <p:nvPr/>
            </p:nvSpPr>
            <p:spPr bwMode="auto">
              <a:xfrm>
                <a:off x="2109774" y="3733800"/>
                <a:ext cx="3681426" cy="896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受激吸收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9774" y="3733800"/>
                <a:ext cx="3681426" cy="8962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56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ymbol" pitchFamily="18" charset="2"/>
              </a:rPr>
              <a:t>原子在能级上的统计分布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97760" y="1161871"/>
            <a:ext cx="55458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由大量原子组成的系统，在温度不太低的平衡态，原子数目按能级的分布服从玻耳兹曼统计分布：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024"/>
              <p:cNvSpPr txBox="1"/>
              <p:nvPr/>
            </p:nvSpPr>
            <p:spPr bwMode="auto">
              <a:xfrm>
                <a:off x="2133601" y="2142763"/>
                <a:ext cx="1676399" cy="7531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38100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Object 10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1" y="2142763"/>
                <a:ext cx="1676399" cy="7531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6404293" y="1228727"/>
            <a:ext cx="2587307" cy="1590730"/>
            <a:chOff x="5776913" y="914403"/>
            <a:chExt cx="2774951" cy="2030414"/>
          </a:xfrm>
        </p:grpSpPr>
        <p:sp>
          <p:nvSpPr>
            <p:cNvPr id="7" name="Arc 10"/>
            <p:cNvSpPr>
              <a:spLocks/>
            </p:cNvSpPr>
            <p:nvPr/>
          </p:nvSpPr>
          <p:spPr bwMode="auto">
            <a:xfrm>
              <a:off x="6616700" y="1066800"/>
              <a:ext cx="1065212" cy="1454150"/>
            </a:xfrm>
            <a:custGeom>
              <a:avLst/>
              <a:gdLst>
                <a:gd name="T0" fmla="*/ 49447717 w 22947"/>
                <a:gd name="T1" fmla="*/ 97701038 h 21600"/>
                <a:gd name="T2" fmla="*/ 0 w 22947"/>
                <a:gd name="T3" fmla="*/ 4514059 h 21600"/>
                <a:gd name="T4" fmla="*/ 46495546 w 22947"/>
                <a:gd name="T5" fmla="*/ 0 h 21600"/>
                <a:gd name="T6" fmla="*/ 0 60000 65536"/>
                <a:gd name="T7" fmla="*/ 0 60000 65536"/>
                <a:gd name="T8" fmla="*/ 0 60000 65536"/>
                <a:gd name="T9" fmla="*/ 0 w 22947"/>
                <a:gd name="T10" fmla="*/ 0 h 21600"/>
                <a:gd name="T11" fmla="*/ 22947 w 2294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47" h="21600" fill="none" extrusionOk="0">
                  <a:moveTo>
                    <a:pt x="22946" y="21556"/>
                  </a:moveTo>
                  <a:cubicBezTo>
                    <a:pt x="22490" y="21585"/>
                    <a:pt x="22034" y="21599"/>
                    <a:pt x="21577" y="21600"/>
                  </a:cubicBezTo>
                  <a:cubicBezTo>
                    <a:pt x="10034" y="21600"/>
                    <a:pt x="532" y="12525"/>
                    <a:pt x="-1" y="996"/>
                  </a:cubicBezTo>
                </a:path>
                <a:path w="22947" h="21600" stroke="0" extrusionOk="0">
                  <a:moveTo>
                    <a:pt x="22946" y="21556"/>
                  </a:moveTo>
                  <a:cubicBezTo>
                    <a:pt x="22490" y="21585"/>
                    <a:pt x="22034" y="21599"/>
                    <a:pt x="21577" y="21600"/>
                  </a:cubicBezTo>
                  <a:cubicBezTo>
                    <a:pt x="10034" y="21600"/>
                    <a:pt x="532" y="12525"/>
                    <a:pt x="-1" y="996"/>
                  </a:cubicBezTo>
                  <a:lnTo>
                    <a:pt x="21577" y="0"/>
                  </a:ln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5776913" y="914403"/>
              <a:ext cx="2774951" cy="2030414"/>
              <a:chOff x="1343" y="2736"/>
              <a:chExt cx="1748" cy="1279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>
                <a:off x="1728" y="3840"/>
                <a:ext cx="100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 flipV="1">
                <a:off x="1728" y="2784"/>
                <a:ext cx="0" cy="10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Box 11"/>
              <p:cNvSpPr txBox="1">
                <a:spLocks noChangeArrowheads="1"/>
              </p:cNvSpPr>
              <p:nvPr/>
            </p:nvSpPr>
            <p:spPr bwMode="auto">
              <a:xfrm>
                <a:off x="2751" y="3644"/>
                <a:ext cx="340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GB" altLang="zh-CN" sz="240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4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1343" y="2736"/>
                <a:ext cx="352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i="1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en-GB" altLang="zh-CN" sz="2400" baseline="-250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n</a:t>
                </a:r>
                <a:endParaRPr lang="en-US" altLang="zh-CN" sz="24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1" name="Text Box 41"/>
          <p:cNvSpPr txBox="1">
            <a:spLocks noChangeArrowheads="1"/>
          </p:cNvSpPr>
          <p:nvPr/>
        </p:nvSpPr>
        <p:spPr bwMode="auto">
          <a:xfrm>
            <a:off x="397760" y="2850554"/>
            <a:ext cx="50293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若 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&gt; </a:t>
            </a:r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，则两能级上的原子数目之比：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1025"/>
              <p:cNvSpPr txBox="1"/>
              <p:nvPr/>
            </p:nvSpPr>
            <p:spPr bwMode="auto">
              <a:xfrm>
                <a:off x="2057401" y="3356588"/>
                <a:ext cx="1981200" cy="9138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3" name="Object 10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1" y="3356588"/>
                <a:ext cx="1981200" cy="9138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397760" y="4191000"/>
            <a:ext cx="838825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例：对于氢原子，</a:t>
            </a:r>
            <a:r>
              <a:rPr lang="en-US" altLang="zh-CN" sz="2400" b="1" dirty="0" err="1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="1" baseline="-25000" dirty="0" err="1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- 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/n</a:t>
            </a:r>
            <a:r>
              <a:rPr lang="en-US" altLang="zh-CN" sz="2400" b="1" i="0" baseline="30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，在常温下</a:t>
            </a:r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GB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 </a:t>
            </a:r>
            <a:r>
              <a:rPr lang="en-GB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300K)，</a:t>
            </a:r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处在第一激发态的氢原子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数与处在基态的原子数比</a:t>
            </a: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397760" y="5791200"/>
            <a:ext cx="571500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几乎所有电子都处于基态上！！！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3"/>
              <p:cNvSpPr txBox="1"/>
              <p:nvPr/>
            </p:nvSpPr>
            <p:spPr bwMode="auto">
              <a:xfrm>
                <a:off x="2332375" y="4953000"/>
                <a:ext cx="3838094" cy="898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−395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−171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&lt;&lt;1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6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2375" y="4953000"/>
                <a:ext cx="3838094" cy="898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1055"/>
          <p:cNvGrpSpPr>
            <a:grpSpLocks/>
          </p:cNvGrpSpPr>
          <p:nvPr/>
        </p:nvGrpSpPr>
        <p:grpSpPr bwMode="auto">
          <a:xfrm>
            <a:off x="5918200" y="2895600"/>
            <a:ext cx="2921000" cy="1285875"/>
            <a:chOff x="758" y="1296"/>
            <a:chExt cx="1840" cy="810"/>
          </a:xfrm>
        </p:grpSpPr>
        <p:sp>
          <p:nvSpPr>
            <p:cNvPr id="38" name="Oval 1043"/>
            <p:cNvSpPr>
              <a:spLocks noChangeArrowheads="1"/>
            </p:cNvSpPr>
            <p:nvPr/>
          </p:nvSpPr>
          <p:spPr bwMode="auto">
            <a:xfrm>
              <a:off x="1248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Oval 1044"/>
            <p:cNvSpPr>
              <a:spLocks noChangeArrowheads="1"/>
            </p:cNvSpPr>
            <p:nvPr/>
          </p:nvSpPr>
          <p:spPr bwMode="auto">
            <a:xfrm>
              <a:off x="1440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Oval 1045"/>
            <p:cNvSpPr>
              <a:spLocks noChangeArrowheads="1"/>
            </p:cNvSpPr>
            <p:nvPr/>
          </p:nvSpPr>
          <p:spPr bwMode="auto">
            <a:xfrm>
              <a:off x="1632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Oval 1046"/>
            <p:cNvSpPr>
              <a:spLocks noChangeArrowheads="1"/>
            </p:cNvSpPr>
            <p:nvPr/>
          </p:nvSpPr>
          <p:spPr bwMode="auto">
            <a:xfrm>
              <a:off x="1824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Oval 1047"/>
            <p:cNvSpPr>
              <a:spLocks noChangeArrowheads="1"/>
            </p:cNvSpPr>
            <p:nvPr/>
          </p:nvSpPr>
          <p:spPr bwMode="auto">
            <a:xfrm>
              <a:off x="2016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Oval 1048"/>
            <p:cNvSpPr>
              <a:spLocks noChangeArrowheads="1"/>
            </p:cNvSpPr>
            <p:nvPr/>
          </p:nvSpPr>
          <p:spPr bwMode="auto">
            <a:xfrm>
              <a:off x="2400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Oval 1049"/>
            <p:cNvSpPr>
              <a:spLocks noChangeArrowheads="1"/>
            </p:cNvSpPr>
            <p:nvPr/>
          </p:nvSpPr>
          <p:spPr bwMode="auto">
            <a:xfrm>
              <a:off x="1680" y="134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Line 1050"/>
            <p:cNvSpPr>
              <a:spLocks noChangeShapeType="1"/>
            </p:cNvSpPr>
            <p:nvPr/>
          </p:nvSpPr>
          <p:spPr bwMode="auto">
            <a:xfrm>
              <a:off x="1110" y="1968"/>
              <a:ext cx="148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Line 1051"/>
            <p:cNvSpPr>
              <a:spLocks noChangeShapeType="1"/>
            </p:cNvSpPr>
            <p:nvPr/>
          </p:nvSpPr>
          <p:spPr bwMode="auto">
            <a:xfrm>
              <a:off x="1110" y="1440"/>
              <a:ext cx="148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1052"/>
            <p:cNvSpPr>
              <a:spLocks noChangeArrowheads="1"/>
            </p:cNvSpPr>
            <p:nvPr/>
          </p:nvSpPr>
          <p:spPr bwMode="auto">
            <a:xfrm>
              <a:off x="758" y="1776"/>
              <a:ext cx="3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E</a:t>
              </a:r>
              <a:r>
                <a:rPr lang="en-GB" altLang="zh-CN" sz="28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1053"/>
            <p:cNvSpPr>
              <a:spLocks noChangeArrowheads="1"/>
            </p:cNvSpPr>
            <p:nvPr/>
          </p:nvSpPr>
          <p:spPr bwMode="auto">
            <a:xfrm>
              <a:off x="758" y="1296"/>
              <a:ext cx="3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E</a:t>
              </a:r>
              <a:r>
                <a:rPr lang="en-GB" altLang="zh-CN" sz="28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8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Oval 1054"/>
            <p:cNvSpPr>
              <a:spLocks noChangeArrowheads="1"/>
            </p:cNvSpPr>
            <p:nvPr/>
          </p:nvSpPr>
          <p:spPr bwMode="auto">
            <a:xfrm>
              <a:off x="2208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F218D-645F-091A-6186-A614D3E7E993}"/>
              </a:ext>
            </a:extLst>
          </p:cNvPr>
          <p:cNvSpPr txBox="1"/>
          <p:nvPr/>
        </p:nvSpPr>
        <p:spPr>
          <a:xfrm>
            <a:off x="6070600" y="5668090"/>
            <a:ext cx="307340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N" sz="1600" b="0" dirty="0">
                <a:solidFill>
                  <a:schemeClr val="tx1"/>
                </a:solidFill>
                <a:latin typeface="+mn-ea"/>
                <a:ea typeface="+mn-ea"/>
              </a:rPr>
              <a:t>玻尔兹曼常数k</a:t>
            </a:r>
            <a:r>
              <a:rPr lang="en-US" altLang="zh-CN" sz="1600" b="0" dirty="0">
                <a:solidFill>
                  <a:schemeClr val="tx1"/>
                </a:solidFill>
                <a:latin typeface="+mn-ea"/>
                <a:ea typeface="+mn-ea"/>
              </a:rPr>
              <a:t>=1.38</a:t>
            </a:r>
            <a:r>
              <a:rPr lang="zh-CN" altLang="en-US" sz="1600" b="0" dirty="0">
                <a:solidFill>
                  <a:schemeClr val="tx1"/>
                </a:solidFill>
                <a:latin typeface="+mn-ea"/>
                <a:ea typeface="+mn-ea"/>
              </a:rPr>
              <a:t>*</a:t>
            </a:r>
            <a:r>
              <a:rPr lang="en-US" altLang="zh-CN" sz="1600" b="0" dirty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lang="en-US" altLang="zh-CN" sz="1600" b="0" baseline="30000" dirty="0">
                <a:solidFill>
                  <a:schemeClr val="tx1"/>
                </a:solidFill>
                <a:latin typeface="+mn-ea"/>
                <a:ea typeface="+mn-ea"/>
              </a:rPr>
              <a:t>-23</a:t>
            </a:r>
            <a:r>
              <a:rPr lang="zh-CN" altLang="en-US" sz="1600" b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1600" b="0" dirty="0">
                <a:solidFill>
                  <a:schemeClr val="tx1"/>
                </a:solidFill>
                <a:latin typeface="+mn-ea"/>
                <a:ea typeface="+mn-ea"/>
              </a:rPr>
              <a:t>J/K</a:t>
            </a:r>
          </a:p>
          <a:p>
            <a:r>
              <a:rPr lang="en-CN" sz="1600" b="0" dirty="0">
                <a:solidFill>
                  <a:schemeClr val="tx1"/>
                </a:solidFill>
                <a:latin typeface="+mn-ea"/>
                <a:ea typeface="+mn-ea"/>
              </a:rPr>
              <a:t>单位电荷e</a:t>
            </a:r>
            <a:r>
              <a:rPr lang="en-US" altLang="zh-CN" sz="1600" b="0" dirty="0">
                <a:solidFill>
                  <a:schemeClr val="tx1"/>
                </a:solidFill>
                <a:latin typeface="+mn-ea"/>
                <a:ea typeface="+mn-ea"/>
              </a:rPr>
              <a:t>=1.6</a:t>
            </a:r>
            <a:r>
              <a:rPr lang="zh-CN" altLang="en-US" sz="1600" b="0" dirty="0">
                <a:solidFill>
                  <a:schemeClr val="tx1"/>
                </a:solidFill>
                <a:latin typeface="+mn-ea"/>
                <a:ea typeface="+mn-ea"/>
              </a:rPr>
              <a:t>*</a:t>
            </a:r>
            <a:r>
              <a:rPr lang="en-US" altLang="zh-CN" sz="1600" b="0" dirty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lang="en-US" altLang="zh-CN" sz="1600" b="0" baseline="30000" dirty="0">
                <a:solidFill>
                  <a:schemeClr val="tx1"/>
                </a:solidFill>
                <a:latin typeface="+mn-ea"/>
                <a:ea typeface="+mn-ea"/>
              </a:rPr>
              <a:t>-19</a:t>
            </a:r>
            <a:r>
              <a:rPr lang="zh-CN" altLang="en-US" sz="1600" b="0" dirty="0">
                <a:solidFill>
                  <a:schemeClr val="tx1"/>
                </a:solidFill>
                <a:latin typeface="+mn-ea"/>
                <a:ea typeface="+mn-ea"/>
              </a:rPr>
              <a:t>库伦</a:t>
            </a:r>
            <a:endParaRPr lang="en-CN" sz="16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4945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ymbol" pitchFamily="18" charset="2"/>
              </a:rPr>
              <a:t>粒子数（布居）反转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7" name="Rectangle 1056"/>
          <p:cNvSpPr>
            <a:spLocks noChangeArrowheads="1"/>
          </p:cNvSpPr>
          <p:nvPr/>
        </p:nvSpPr>
        <p:spPr bwMode="auto">
          <a:xfrm>
            <a:off x="381000" y="1074003"/>
            <a:ext cx="838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少数原子处在激发态上，当一束光射入媒质后，可同时引起受激吸收和受激辐射。因为</a:t>
            </a:r>
            <a:r>
              <a:rPr lang="en-GB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GB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&gt;</a:t>
            </a:r>
            <a:r>
              <a:rPr lang="en-GB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GB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所以</a:t>
            </a:r>
            <a:endParaRPr lang="zh-CN" altLang="en-US" sz="2400" b="1" i="0" baseline="-2500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3"/>
              <p:cNvSpPr txBox="1"/>
              <p:nvPr/>
            </p:nvSpPr>
            <p:spPr bwMode="auto">
              <a:xfrm>
                <a:off x="3276600" y="1935436"/>
                <a:ext cx="2946336" cy="731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normAutofit fontScale="4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受激吸收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受激辐射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6600" y="1935436"/>
                <a:ext cx="2946336" cy="731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53635" y="2693323"/>
            <a:ext cx="388976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宏观上表现为对光的吸收，达不到对光的放大目的：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90" y="2743200"/>
            <a:ext cx="3871210" cy="987261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47330" y="3646812"/>
            <a:ext cx="399607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如果原子的分布是</a:t>
            </a:r>
            <a:r>
              <a:rPr lang="en-GB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GB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&gt;</a:t>
            </a:r>
            <a:r>
              <a:rPr lang="en-GB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GB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GB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称为</a:t>
            </a:r>
            <a:r>
              <a:rPr lang="zh-CN" altLang="en-GB" sz="24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粒子数分布反转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3"/>
              <p:cNvSpPr txBox="1"/>
              <p:nvPr/>
            </p:nvSpPr>
            <p:spPr bwMode="auto">
              <a:xfrm>
                <a:off x="4769643" y="3687365"/>
                <a:ext cx="3843338" cy="9608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受激吸收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受激辐射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9643" y="3687365"/>
                <a:ext cx="3843338" cy="960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1105535" y="4584970"/>
            <a:ext cx="2927084" cy="894042"/>
            <a:chOff x="1448435" y="5512159"/>
            <a:chExt cx="2927084" cy="894042"/>
          </a:xfrm>
        </p:grpSpPr>
        <p:sp>
          <p:nvSpPr>
            <p:cNvPr id="23" name="Oval 1043"/>
            <p:cNvSpPr>
              <a:spLocks noChangeArrowheads="1"/>
            </p:cNvSpPr>
            <p:nvPr/>
          </p:nvSpPr>
          <p:spPr bwMode="auto">
            <a:xfrm>
              <a:off x="2200275" y="6096936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Oval 1044"/>
            <p:cNvSpPr>
              <a:spLocks noChangeArrowheads="1"/>
            </p:cNvSpPr>
            <p:nvPr/>
          </p:nvSpPr>
          <p:spPr bwMode="auto">
            <a:xfrm>
              <a:off x="2505075" y="6096936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Oval 1045"/>
            <p:cNvSpPr>
              <a:spLocks noChangeArrowheads="1"/>
            </p:cNvSpPr>
            <p:nvPr/>
          </p:nvSpPr>
          <p:spPr bwMode="auto">
            <a:xfrm>
              <a:off x="2809875" y="6096936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Oval 1046"/>
            <p:cNvSpPr>
              <a:spLocks noChangeArrowheads="1"/>
            </p:cNvSpPr>
            <p:nvPr/>
          </p:nvSpPr>
          <p:spPr bwMode="auto">
            <a:xfrm>
              <a:off x="3114675" y="6096936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Oval 1047"/>
            <p:cNvSpPr>
              <a:spLocks noChangeArrowheads="1"/>
            </p:cNvSpPr>
            <p:nvPr/>
          </p:nvSpPr>
          <p:spPr bwMode="auto">
            <a:xfrm>
              <a:off x="3419475" y="6096936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Oval 1048"/>
            <p:cNvSpPr>
              <a:spLocks noChangeArrowheads="1"/>
            </p:cNvSpPr>
            <p:nvPr/>
          </p:nvSpPr>
          <p:spPr bwMode="auto">
            <a:xfrm>
              <a:off x="4029075" y="6096936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Oval 1049"/>
            <p:cNvSpPr>
              <a:spLocks noChangeArrowheads="1"/>
            </p:cNvSpPr>
            <p:nvPr/>
          </p:nvSpPr>
          <p:spPr bwMode="auto">
            <a:xfrm>
              <a:off x="2886075" y="5718685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Line 1050"/>
            <p:cNvSpPr>
              <a:spLocks noChangeShapeType="1"/>
            </p:cNvSpPr>
            <p:nvPr/>
          </p:nvSpPr>
          <p:spPr bwMode="auto">
            <a:xfrm>
              <a:off x="1981200" y="6249336"/>
              <a:ext cx="23622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Line 1051"/>
            <p:cNvSpPr>
              <a:spLocks noChangeShapeType="1"/>
            </p:cNvSpPr>
            <p:nvPr/>
          </p:nvSpPr>
          <p:spPr bwMode="auto">
            <a:xfrm>
              <a:off x="2013319" y="5868336"/>
              <a:ext cx="23622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1052"/>
            <p:cNvSpPr>
              <a:spLocks noChangeArrowheads="1"/>
            </p:cNvSpPr>
            <p:nvPr/>
          </p:nvSpPr>
          <p:spPr bwMode="auto">
            <a:xfrm>
              <a:off x="1448435" y="5944536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E</a:t>
              </a:r>
              <a:r>
                <a:rPr lang="en-GB" altLang="zh-CN" sz="24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1053"/>
            <p:cNvSpPr>
              <a:spLocks noChangeArrowheads="1"/>
            </p:cNvSpPr>
            <p:nvPr/>
          </p:nvSpPr>
          <p:spPr bwMode="auto">
            <a:xfrm>
              <a:off x="1448435" y="5512159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E</a:t>
              </a:r>
              <a:r>
                <a:rPr lang="en-GB" altLang="zh-CN" sz="24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Oval 1054"/>
            <p:cNvSpPr>
              <a:spLocks noChangeArrowheads="1"/>
            </p:cNvSpPr>
            <p:nvPr/>
          </p:nvSpPr>
          <p:spPr bwMode="auto">
            <a:xfrm>
              <a:off x="3724275" y="6096936"/>
              <a:ext cx="152400" cy="152400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20"/>
          <p:cNvGrpSpPr>
            <a:grpSpLocks/>
          </p:cNvGrpSpPr>
          <p:nvPr/>
        </p:nvGrpSpPr>
        <p:grpSpPr bwMode="auto">
          <a:xfrm>
            <a:off x="5194236" y="4567237"/>
            <a:ext cx="3038475" cy="919163"/>
            <a:chOff x="1254" y="2256"/>
            <a:chExt cx="1914" cy="579"/>
          </a:xfrm>
        </p:grpSpPr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1776" y="2448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7647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2016" y="2448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7647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2304" y="2448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7647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2304" y="2640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2592" y="2448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7647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Oval 12"/>
            <p:cNvSpPr>
              <a:spLocks noChangeArrowheads="1"/>
            </p:cNvSpPr>
            <p:nvPr/>
          </p:nvSpPr>
          <p:spPr bwMode="auto">
            <a:xfrm>
              <a:off x="2928" y="2448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7647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1872" y="2640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33CCCC"/>
                </a:gs>
                <a:gs pos="100000">
                  <a:srgbClr val="185E5E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Line 14"/>
            <p:cNvSpPr>
              <a:spLocks noChangeShapeType="1"/>
            </p:cNvSpPr>
            <p:nvPr/>
          </p:nvSpPr>
          <p:spPr bwMode="auto">
            <a:xfrm>
              <a:off x="1680" y="2544"/>
              <a:ext cx="148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Line 15"/>
            <p:cNvSpPr>
              <a:spLocks noChangeShapeType="1"/>
            </p:cNvSpPr>
            <p:nvPr/>
          </p:nvSpPr>
          <p:spPr bwMode="auto">
            <a:xfrm>
              <a:off x="1680" y="2736"/>
              <a:ext cx="148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1254" y="2544"/>
              <a:ext cx="31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E</a:t>
              </a:r>
              <a:r>
                <a:rPr lang="en-GB" altLang="zh-CN" sz="24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17"/>
            <p:cNvSpPr>
              <a:spLocks noChangeArrowheads="1"/>
            </p:cNvSpPr>
            <p:nvPr/>
          </p:nvSpPr>
          <p:spPr bwMode="auto">
            <a:xfrm>
              <a:off x="1302" y="2256"/>
              <a:ext cx="31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E</a:t>
              </a:r>
              <a:r>
                <a:rPr lang="en-GB" altLang="zh-CN" sz="2400" b="1" i="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Oval 18"/>
            <p:cNvSpPr>
              <a:spLocks noChangeArrowheads="1"/>
            </p:cNvSpPr>
            <p:nvPr/>
          </p:nvSpPr>
          <p:spPr bwMode="auto">
            <a:xfrm>
              <a:off x="2784" y="2640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76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Right Arrow 12"/>
          <p:cNvSpPr/>
          <p:nvPr/>
        </p:nvSpPr>
        <p:spPr>
          <a:xfrm>
            <a:off x="4173474" y="4890099"/>
            <a:ext cx="7920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/>
          </a:p>
        </p:txBody>
      </p:sp>
      <p:sp>
        <p:nvSpPr>
          <p:cNvPr id="50" name="TextBox 13"/>
          <p:cNvSpPr txBox="1"/>
          <p:nvPr/>
        </p:nvSpPr>
        <p:spPr>
          <a:xfrm>
            <a:off x="1032054" y="580138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激光器是使布居数反转与受激发射的装置。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05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光放大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81000" y="2826603"/>
            <a:ext cx="769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粒子数反转后：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受激辐射占主导地位，宏观上表现为辐射，可实现光的放大。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57200" y="5374959"/>
            <a:ext cx="800100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处于粒子数反转分布的介质称为</a:t>
            </a:r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激活介质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，它正是激光器的工作物质。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22" y="3505200"/>
            <a:ext cx="4858755" cy="1787007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41641" y="1160860"/>
            <a:ext cx="5486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粒子数反转态是非热平衡态。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80627" y="2362200"/>
            <a:ext cx="87019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激发的方式可以有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光激发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原子碰撞激发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等。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359362" y="1524000"/>
            <a:ext cx="85264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为了促使粒子数反转的出现，必须用一定的手段去</a:t>
            </a: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激发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原子体系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。这称为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“泵浦”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“抽运”</a:t>
            </a:r>
            <a:r>
              <a:rPr lang="zh-CN" altLang="en-US" sz="2400" dirty="0">
                <a:solidFill>
                  <a:srgbClr val="FF505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01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609600" y="2667000"/>
            <a:ext cx="8305800" cy="936625"/>
          </a:xfrm>
        </p:spPr>
        <p:txBody>
          <a:bodyPr/>
          <a:lstStyle/>
          <a:p>
            <a:pPr algn="ctr"/>
            <a:r>
              <a:rPr lang="zh-CN" altLang="en-US" dirty="0">
                <a:effectLst/>
              </a:rPr>
              <a:t>激光器原理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614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激光</a:t>
            </a:r>
            <a:r>
              <a:rPr lang="zh-CN" altLang="en-US" dirty="0">
                <a:latin typeface="Symbol" pitchFamily="18" charset="2"/>
              </a:rPr>
              <a:t>概述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04800" y="1352290"/>
            <a:ext cx="5642236" cy="474371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普通光源：蜡烛、太阳、白炽灯等。光是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自发辐射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</a:t>
            </a:r>
          </a:p>
          <a:p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激光光源：如红宝石激光器。光是</a:t>
            </a:r>
            <a:r>
              <a:rPr lang="zh-CN" altLang="en-US" sz="28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受激发而辐射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——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ight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mplification by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timulated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mission  of  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adiation ——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Laser</a:t>
            </a:r>
          </a:p>
          <a:p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激光的特点：</a:t>
            </a:r>
            <a:b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</a:b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方向性好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（发散角～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10</a:t>
            </a:r>
            <a:r>
              <a:rPr lang="en-US" altLang="zh-CN" sz="2400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-4</a:t>
            </a:r>
            <a:r>
              <a:rPr lang="en-US" altLang="zh-CN" sz="2400" baseline="300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rad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）；</a:t>
            </a:r>
            <a:b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</a:br>
            <a:r>
              <a:rPr lang="zh-CN" altLang="en-GB" sz="24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单色性</a:t>
            </a: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好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（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sym typeface="Symbol" pitchFamily="18" charset="2"/>
              </a:rPr>
              <a:t>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～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10</a:t>
            </a:r>
            <a:r>
              <a:rPr lang="en-US" altLang="zh-CN" sz="2400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- 8</a:t>
            </a:r>
            <a:r>
              <a:rPr lang="en-US" altLang="zh-CN" sz="2400" baseline="300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Å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）；</a:t>
            </a:r>
            <a:b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</a:b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强度大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（脉冲瞬时功率可达～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10</a:t>
            </a:r>
            <a:r>
              <a:rPr lang="en-US" altLang="zh-CN" sz="2400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14 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W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）。</a:t>
            </a:r>
          </a:p>
        </p:txBody>
      </p:sp>
      <p:pic>
        <p:nvPicPr>
          <p:cNvPr id="5" name="Picture 18" descr="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9436" y="952240"/>
            <a:ext cx="2587364" cy="194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image.cpst.net.cn/upload/2010-09/25/28539894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8037" y="3050242"/>
            <a:ext cx="2284398" cy="3198158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5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激光大事年表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28600" y="1322388"/>
            <a:ext cx="8534400" cy="4773612"/>
          </a:xfrm>
        </p:spPr>
        <p:txBody>
          <a:bodyPr>
            <a:noAutofit/>
          </a:bodyPr>
          <a:lstStyle/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1917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年：爱因斯坦提出“受激发射”理论；</a:t>
            </a: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1953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年：美国物理学家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Charles Townes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用微波实现了激光器的前身：微波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  <a:hlinkClick r:id="rId2"/>
              </a:rPr>
              <a:t>受激发射放大（英文首字母缩写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  <a:hlinkClick r:id="rId2"/>
              </a:rPr>
              <a:t>maser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  <a:hlinkClick r:id="rId2"/>
              </a:rPr>
              <a:t>）。</a:t>
            </a: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1957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年：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Townes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的博士生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Gordon Gould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创造了“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  <a:hlinkClick r:id="rId3"/>
              </a:rPr>
              <a:t>laser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  <a:hlinkClick r:id="rId3"/>
              </a:rPr>
              <a:t>”这个单词，从理论上指出可以用光激发原子，产生一束相干光束，之后人们为其申请了专利，相关法律纠纷维持了近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  <a:hlinkClick r:id="rId3"/>
              </a:rPr>
              <a:t>30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  <a:hlinkClick r:id="rId3"/>
              </a:rPr>
              <a:t>年。</a:t>
            </a: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1960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年：美国加州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Hughes 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实验室的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Theodore </a:t>
            </a:r>
            <a:r>
              <a:rPr lang="en-US" altLang="zh-CN" sz="2000" dirty="0" err="1">
                <a:latin typeface="STKaiti" charset="-122"/>
                <a:ea typeface="STKaiti" charset="-122"/>
                <a:cs typeface="STKaiti" charset="-122"/>
              </a:rPr>
              <a:t>Maiman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实现了第一束激光。</a:t>
            </a: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1961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年：激光首次在外科手术中用于杀灭视网膜肿瘤。</a:t>
            </a: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1962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年：发明半导体二极管激光器，这是今天小型商用激光器的支柱。</a:t>
            </a: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1969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年：激光用于遥感勘测，激光被射向阿波罗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11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号放在月球表面的反射器，测得的地月距离误差在几米范围内。</a:t>
            </a: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1971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年：激光进入艺术世界，用于舞台光影效果，以及激光全息摄像。英国籍匈牙利裔物理学家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Dennis Gabor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凭借对全息摄像的研究获得诺贝尔奖。</a:t>
            </a: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1974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年：第一个超市条形码扫描器出现。</a:t>
            </a: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1975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年：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  <a:hlinkClick r:id="rId4"/>
              </a:rPr>
              <a:t>IBM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  <a:hlinkClick r:id="rId4"/>
              </a:rPr>
              <a:t>投放第一台商用激光打印机。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3704C7-C578-6943-9726-55A2408A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05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激光大事年表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47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382000" cy="5002212"/>
          </a:xfrm>
        </p:spPr>
        <p:txBody>
          <a:bodyPr>
            <a:noAutofit/>
          </a:bodyPr>
          <a:lstStyle/>
          <a:p>
            <a:r>
              <a:rPr lang="en-US" altLang="zh-CN" sz="1800" dirty="0">
                <a:latin typeface="STKaiti" charset="-122"/>
                <a:ea typeface="STKaiti" charset="-122"/>
                <a:cs typeface="STKaiti" charset="-122"/>
              </a:rPr>
              <a:t>1978</a:t>
            </a:r>
            <a:r>
              <a:rPr lang="zh-CN" altLang="en-US" sz="1800" dirty="0">
                <a:latin typeface="STKaiti" charset="-122"/>
                <a:ea typeface="STKaiti" charset="-122"/>
                <a:cs typeface="STKaiti" charset="-122"/>
              </a:rPr>
              <a:t>年：飞利浦制造出第一台激光盘（</a:t>
            </a:r>
            <a:r>
              <a:rPr lang="en-US" altLang="zh-CN" sz="1800" dirty="0">
                <a:latin typeface="STKaiti" charset="-122"/>
                <a:ea typeface="STKaiti" charset="-122"/>
                <a:cs typeface="STKaiti" charset="-122"/>
              </a:rPr>
              <a:t>LD</a:t>
            </a:r>
            <a:r>
              <a:rPr lang="zh-CN" altLang="en-US" sz="1800" dirty="0">
                <a:latin typeface="STKaiti" charset="-122"/>
                <a:ea typeface="STKaiti" charset="-122"/>
                <a:cs typeface="STKaiti" charset="-122"/>
              </a:rPr>
              <a:t>）播放机，不过价格很高。</a:t>
            </a:r>
          </a:p>
          <a:p>
            <a:r>
              <a:rPr lang="en-US" altLang="zh-CN" sz="1800" dirty="0">
                <a:latin typeface="STKaiti" charset="-122"/>
                <a:ea typeface="STKaiti" charset="-122"/>
                <a:cs typeface="STKaiti" charset="-122"/>
              </a:rPr>
              <a:t>1982</a:t>
            </a:r>
            <a:r>
              <a:rPr lang="zh-CN" altLang="en-US" sz="1800" dirty="0">
                <a:latin typeface="STKaiti" charset="-122"/>
                <a:ea typeface="STKaiti" charset="-122"/>
                <a:cs typeface="STKaiti" charset="-122"/>
              </a:rPr>
              <a:t>年：第一台紧凑碟片（</a:t>
            </a:r>
            <a:r>
              <a:rPr lang="en-US" altLang="zh-CN" sz="1800" dirty="0">
                <a:latin typeface="STKaiti" charset="-122"/>
                <a:ea typeface="STKaiti" charset="-122"/>
                <a:cs typeface="STKaiti" charset="-122"/>
              </a:rPr>
              <a:t>CD</a:t>
            </a:r>
            <a:r>
              <a:rPr lang="zh-CN" altLang="en-US" sz="1800" dirty="0">
                <a:latin typeface="STKaiti" charset="-122"/>
                <a:ea typeface="STKaiti" charset="-122"/>
                <a:cs typeface="STKaiti" charset="-122"/>
              </a:rPr>
              <a:t>）播放机出现，第一部</a:t>
            </a:r>
            <a:r>
              <a:rPr lang="en-US" altLang="zh-CN" sz="1800" dirty="0">
                <a:latin typeface="STKaiti" charset="-122"/>
                <a:ea typeface="STKaiti" charset="-122"/>
                <a:cs typeface="STKaiti" charset="-122"/>
              </a:rPr>
              <a:t>CD</a:t>
            </a:r>
            <a:r>
              <a:rPr lang="zh-CN" altLang="en-US" sz="1800" dirty="0">
                <a:latin typeface="STKaiti" charset="-122"/>
                <a:ea typeface="STKaiti" charset="-122"/>
                <a:cs typeface="STKaiti" charset="-122"/>
              </a:rPr>
              <a:t>盘是美国歌手</a:t>
            </a:r>
            <a:r>
              <a:rPr lang="en-US" altLang="zh-CN" sz="1800" dirty="0">
                <a:latin typeface="STKaiti" charset="-122"/>
                <a:ea typeface="STKaiti" charset="-122"/>
                <a:cs typeface="STKaiti" charset="-122"/>
              </a:rPr>
              <a:t>Billy Joel</a:t>
            </a:r>
            <a:r>
              <a:rPr lang="zh-CN" altLang="en-US" sz="1800" dirty="0">
                <a:latin typeface="STKaiti" charset="-122"/>
                <a:ea typeface="STKaiti" charset="-122"/>
                <a:cs typeface="STKaiti" charset="-122"/>
              </a:rPr>
              <a:t>在</a:t>
            </a:r>
            <a:r>
              <a:rPr lang="en-US" altLang="zh-CN" sz="1800" dirty="0">
                <a:latin typeface="STKaiti" charset="-122"/>
                <a:ea typeface="STKaiti" charset="-122"/>
                <a:cs typeface="STKaiti" charset="-122"/>
              </a:rPr>
              <a:t>1978</a:t>
            </a:r>
            <a:r>
              <a:rPr lang="zh-CN" altLang="en-US" sz="1800" dirty="0">
                <a:latin typeface="STKaiti" charset="-122"/>
                <a:ea typeface="STKaiti" charset="-122"/>
                <a:cs typeface="STKaiti" charset="-122"/>
              </a:rPr>
              <a:t>年的专辑</a:t>
            </a:r>
            <a:r>
              <a:rPr lang="en-US" altLang="zh-CN" sz="1800" dirty="0">
                <a:latin typeface="STKaiti" charset="-122"/>
                <a:ea typeface="STKaiti" charset="-122"/>
                <a:cs typeface="STKaiti" charset="-122"/>
              </a:rPr>
              <a:t>52nd Street</a:t>
            </a:r>
            <a:r>
              <a:rPr lang="zh-CN" altLang="en-US" sz="1800" dirty="0">
                <a:latin typeface="STKaiti" charset="-122"/>
                <a:ea typeface="STKaiti" charset="-122"/>
                <a:cs typeface="STKaiti" charset="-122"/>
              </a:rPr>
              <a:t>。</a:t>
            </a:r>
          </a:p>
          <a:p>
            <a:r>
              <a:rPr lang="en-US" altLang="zh-CN" sz="1800" dirty="0">
                <a:latin typeface="STKaiti" charset="-122"/>
                <a:ea typeface="STKaiti" charset="-122"/>
                <a:cs typeface="STKaiti" charset="-122"/>
              </a:rPr>
              <a:t>1983</a:t>
            </a:r>
            <a:r>
              <a:rPr lang="zh-CN" altLang="en-US" sz="1800" dirty="0">
                <a:latin typeface="STKaiti" charset="-122"/>
                <a:ea typeface="STKaiti" charset="-122"/>
                <a:cs typeface="STKaiti" charset="-122"/>
              </a:rPr>
              <a:t>年：里根总统发表了“星球大战”的演讲，描绘了基于太空的激光武器。</a:t>
            </a:r>
          </a:p>
          <a:p>
            <a:r>
              <a:rPr lang="en-US" altLang="zh-CN" sz="1800" dirty="0"/>
              <a:t>1988</a:t>
            </a:r>
            <a:r>
              <a:rPr lang="zh-CN" altLang="en-US" sz="1800" dirty="0"/>
              <a:t>年：北美和欧洲间架设了第一根光纤，用光脉冲来传输数据。</a:t>
            </a:r>
          </a:p>
          <a:p>
            <a:r>
              <a:rPr lang="en-US" altLang="zh-CN" sz="1800" dirty="0"/>
              <a:t>1990</a:t>
            </a:r>
            <a:r>
              <a:rPr lang="zh-CN" altLang="en-US" sz="1800" dirty="0"/>
              <a:t>年：激光用于制造业，包括集成电路和汽车制造。</a:t>
            </a:r>
          </a:p>
          <a:p>
            <a:r>
              <a:rPr lang="en-US" altLang="zh-CN" sz="1800" dirty="0"/>
              <a:t>1991</a:t>
            </a:r>
            <a:r>
              <a:rPr lang="zh-CN" altLang="en-US" sz="1800" dirty="0"/>
              <a:t>年：第一次用激光治疗近视，海湾战争中第一次用激光制导导弹。</a:t>
            </a:r>
          </a:p>
          <a:p>
            <a:r>
              <a:rPr lang="en-US" altLang="zh-CN" sz="1800" dirty="0"/>
              <a:t>1996</a:t>
            </a:r>
            <a:r>
              <a:rPr lang="zh-CN" altLang="en-US" sz="1800" dirty="0"/>
              <a:t>年：东芝推出数字多用途光盘（</a:t>
            </a:r>
            <a:r>
              <a:rPr lang="en-US" altLang="zh-CN" sz="1800" dirty="0"/>
              <a:t>DVD</a:t>
            </a:r>
            <a:r>
              <a:rPr lang="zh-CN" altLang="en-US" sz="1800" dirty="0"/>
              <a:t>）播放器。</a:t>
            </a:r>
          </a:p>
          <a:p>
            <a:r>
              <a:rPr lang="en-US" altLang="zh-CN" sz="1800" dirty="0"/>
              <a:t>2008</a:t>
            </a:r>
            <a:r>
              <a:rPr lang="zh-CN" altLang="en-US" sz="1800" dirty="0"/>
              <a:t>年：法国神经外科学家使用广导纤维激光和</a:t>
            </a:r>
            <a:r>
              <a:rPr lang="zh-CN" altLang="en-US" sz="1800" dirty="0">
                <a:hlinkClick r:id="rId2"/>
              </a:rPr>
              <a:t>微创手术技术治疗了脑瘤。</a:t>
            </a:r>
          </a:p>
          <a:p>
            <a:r>
              <a:rPr lang="en-US" altLang="zh-CN" sz="1800" dirty="0"/>
              <a:t>2010</a:t>
            </a:r>
            <a:r>
              <a:rPr lang="zh-CN" altLang="en-US" sz="1800" dirty="0"/>
              <a:t>年：美国国家核安全管理局（</a:t>
            </a:r>
            <a:r>
              <a:rPr lang="en-US" altLang="zh-CN" sz="1800" dirty="0"/>
              <a:t>NNSA</a:t>
            </a:r>
            <a:r>
              <a:rPr lang="zh-CN" altLang="en-US" sz="1800" dirty="0"/>
              <a:t>）表示，通过使用</a:t>
            </a:r>
            <a:r>
              <a:rPr lang="en-US" altLang="zh-CN" sz="1800" dirty="0"/>
              <a:t>192</a:t>
            </a:r>
            <a:r>
              <a:rPr lang="zh-CN" altLang="en-US" sz="1800" dirty="0"/>
              <a:t>束激光来束缚核聚变的反应原料、氢的同位素</a:t>
            </a:r>
            <a:r>
              <a:rPr lang="zh-CN" altLang="en-US" sz="1800" dirty="0">
                <a:hlinkClick r:id="rId3"/>
              </a:rPr>
              <a:t>氘（质量数</a:t>
            </a:r>
            <a:r>
              <a:rPr lang="en-US" altLang="zh-CN" sz="1800" dirty="0">
                <a:hlinkClick r:id="rId3"/>
              </a:rPr>
              <a:t>2</a:t>
            </a:r>
            <a:r>
              <a:rPr lang="zh-CN" altLang="en-US" sz="1800" dirty="0">
                <a:hlinkClick r:id="rId3"/>
              </a:rPr>
              <a:t>）和</a:t>
            </a:r>
            <a:r>
              <a:rPr lang="zh-CN" altLang="en-US" sz="1800" dirty="0">
                <a:hlinkClick r:id="rId4"/>
              </a:rPr>
              <a:t>氚（质量数</a:t>
            </a:r>
            <a:r>
              <a:rPr lang="en-US" altLang="zh-CN" sz="1800" dirty="0">
                <a:hlinkClick r:id="rId4"/>
              </a:rPr>
              <a:t>3</a:t>
            </a:r>
            <a:r>
              <a:rPr lang="zh-CN" altLang="en-US" sz="1800" dirty="0">
                <a:hlinkClick r:id="rId4"/>
              </a:rPr>
              <a:t>），解决了</a:t>
            </a:r>
            <a:r>
              <a:rPr lang="zh-CN" altLang="en-US" sz="1800" dirty="0">
                <a:hlinkClick r:id="rId5"/>
              </a:rPr>
              <a:t>核聚变的一个关键困难。</a:t>
            </a:r>
          </a:p>
          <a:p>
            <a:r>
              <a:rPr lang="en-US" altLang="zh-CN" sz="1800" dirty="0"/>
              <a:t>2011</a:t>
            </a:r>
            <a:r>
              <a:rPr lang="zh-CN" altLang="en-US" sz="1800" dirty="0"/>
              <a:t>年</a:t>
            </a:r>
            <a:r>
              <a:rPr lang="en-US" altLang="zh-CN" sz="1800" dirty="0"/>
              <a:t>3</a:t>
            </a:r>
            <a:r>
              <a:rPr lang="zh-CN" altLang="en-US" sz="1800" dirty="0"/>
              <a:t>月，研究人员研制的一种牵引波激光器能够移动物体，未来有望能移动</a:t>
            </a:r>
            <a:r>
              <a:rPr lang="zh-CN" altLang="en-US" sz="1800" dirty="0">
                <a:hlinkClick r:id="rId6"/>
              </a:rPr>
              <a:t>太空飞船。</a:t>
            </a:r>
          </a:p>
          <a:p>
            <a:r>
              <a:rPr lang="en-US" altLang="zh-CN" sz="1800" dirty="0"/>
              <a:t>2013</a:t>
            </a:r>
            <a:r>
              <a:rPr lang="zh-CN" altLang="en-US" sz="1800" dirty="0"/>
              <a:t>年</a:t>
            </a:r>
            <a:r>
              <a:rPr lang="en-US" altLang="zh-CN" sz="1800" dirty="0"/>
              <a:t>1</a:t>
            </a:r>
            <a:r>
              <a:rPr lang="zh-CN" altLang="en-US" sz="1800" dirty="0"/>
              <a:t>月，科学家已经成功研制出可用于医学检测的牵引光束。</a:t>
            </a:r>
          </a:p>
          <a:p>
            <a:r>
              <a:rPr lang="en-US" altLang="zh-CN" sz="1800" dirty="0"/>
              <a:t>2014</a:t>
            </a:r>
            <a:r>
              <a:rPr lang="zh-CN" altLang="en-US" sz="1800" dirty="0"/>
              <a:t>年</a:t>
            </a:r>
            <a:r>
              <a:rPr lang="en-US" altLang="zh-CN" sz="1800" dirty="0"/>
              <a:t>6</a:t>
            </a:r>
            <a:r>
              <a:rPr lang="zh-CN" altLang="en-US" sz="1800" dirty="0"/>
              <a:t>月</a:t>
            </a:r>
            <a:r>
              <a:rPr lang="en-US" altLang="zh-CN" sz="1800" dirty="0"/>
              <a:t>5</a:t>
            </a:r>
            <a:r>
              <a:rPr lang="zh-CN" altLang="en-US" sz="1800" dirty="0"/>
              <a:t>日美国航天局利用激光束把一段时长</a:t>
            </a:r>
            <a:r>
              <a:rPr lang="en-US" altLang="zh-CN" sz="1800" dirty="0"/>
              <a:t>37</a:t>
            </a:r>
            <a:r>
              <a:rPr lang="zh-CN" altLang="en-US" sz="1800" dirty="0"/>
              <a:t>秒、名为“你好，世界！”的高清视频，只用了</a:t>
            </a:r>
            <a:r>
              <a:rPr lang="en-US" altLang="zh-CN" sz="1800" dirty="0"/>
              <a:t>3.5</a:t>
            </a:r>
            <a:r>
              <a:rPr lang="zh-CN" altLang="en-US" sz="1800" dirty="0"/>
              <a:t>秒就成功传回，相当于传输速率达到每秒</a:t>
            </a:r>
            <a:r>
              <a:rPr lang="en-US" altLang="zh-CN" sz="1800" dirty="0"/>
              <a:t>50</a:t>
            </a:r>
            <a:r>
              <a:rPr lang="zh-CN" altLang="en-US" sz="1800" dirty="0"/>
              <a:t>兆，而传统技术下载需要至少</a:t>
            </a:r>
            <a:r>
              <a:rPr lang="en-US" altLang="zh-CN" sz="1800" dirty="0"/>
              <a:t>10</a:t>
            </a:r>
            <a:r>
              <a:rPr lang="zh-CN" altLang="en-US" sz="1800" dirty="0"/>
              <a:t>分钟。</a:t>
            </a:r>
            <a:endParaRPr kumimoji="1" lang="zh-CN" altLang="en-US" sz="1800" dirty="0"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18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11A89F-C075-AC41-9958-C8981B82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32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激光器的种类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5" name="Rectangle 1034"/>
          <p:cNvSpPr>
            <a:spLocks noChangeArrowheads="1"/>
          </p:cNvSpPr>
          <p:nvPr/>
        </p:nvSpPr>
        <p:spPr bwMode="auto">
          <a:xfrm>
            <a:off x="476250" y="1064228"/>
            <a:ext cx="2857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固体（如红宝石</a:t>
            </a:r>
            <a: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）激光器</a:t>
            </a:r>
          </a:p>
        </p:txBody>
      </p:sp>
      <p:sp>
        <p:nvSpPr>
          <p:cNvPr id="6" name="Rectangle 1036"/>
          <p:cNvSpPr>
            <a:spLocks noChangeArrowheads="1"/>
          </p:cNvSpPr>
          <p:nvPr/>
        </p:nvSpPr>
        <p:spPr bwMode="auto">
          <a:xfrm>
            <a:off x="4610100" y="1219183"/>
            <a:ext cx="4495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气体（如</a:t>
            </a:r>
            <a: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He-Ne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）激光器</a:t>
            </a:r>
          </a:p>
        </p:txBody>
      </p:sp>
      <p:pic>
        <p:nvPicPr>
          <p:cNvPr id="7" name="Picture 1039"/>
          <p:cNvPicPr>
            <a:picLocks noChangeAspect="1" noChangeArrowheads="1"/>
          </p:cNvPicPr>
          <p:nvPr/>
        </p:nvPicPr>
        <p:blipFill>
          <a:blip r:embed="rId2" cstate="print"/>
          <a:srcRect l="28000" t="14999" r="6000" b="13000"/>
          <a:stretch>
            <a:fillRect/>
          </a:stretch>
        </p:blipFill>
        <p:spPr bwMode="auto">
          <a:xfrm>
            <a:off x="5638800" y="1699217"/>
            <a:ext cx="2910553" cy="23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44"/>
          <p:cNvPicPr>
            <a:picLocks noChangeAspect="1" noChangeArrowheads="1"/>
          </p:cNvPicPr>
          <p:nvPr/>
        </p:nvPicPr>
        <p:blipFill>
          <a:blip r:embed="rId3" cstate="print">
            <a:lum bright="-18000" contrast="34000"/>
          </a:blip>
          <a:srcRect l="34000" t="30667" r="33000" b="36000"/>
          <a:stretch>
            <a:fillRect/>
          </a:stretch>
        </p:blipFill>
        <p:spPr bwMode="auto">
          <a:xfrm>
            <a:off x="557212" y="1951016"/>
            <a:ext cx="3057525" cy="231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1045"/>
          <p:cNvSpPr>
            <a:spLocks noChangeShapeType="1"/>
          </p:cNvSpPr>
          <p:nvPr/>
        </p:nvSpPr>
        <p:spPr bwMode="auto">
          <a:xfrm>
            <a:off x="1524000" y="2416416"/>
            <a:ext cx="762000" cy="53340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1026"/>
          <p:cNvSpPr>
            <a:spLocks noChangeArrowheads="1"/>
          </p:cNvSpPr>
          <p:nvPr/>
        </p:nvSpPr>
        <p:spPr bwMode="auto">
          <a:xfrm>
            <a:off x="838200" y="5417403"/>
            <a:ext cx="2743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半导体激光器</a:t>
            </a:r>
            <a:br>
              <a:rPr lang="en-US" altLang="zh-CN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（激光</a:t>
            </a:r>
            <a:r>
              <a:rPr lang="zh-CN" altLang="en-GB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二极管）</a:t>
            </a:r>
            <a:endParaRPr lang="zh-CN" altLang="en-US" sz="2400" b="1" i="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1031" descr="LaserPen"/>
          <p:cNvPicPr>
            <a:picLocks noChangeAspect="1" noChangeArrowheads="1"/>
          </p:cNvPicPr>
          <p:nvPr/>
        </p:nvPicPr>
        <p:blipFill>
          <a:blip r:embed="rId4" cstate="print"/>
          <a:srcRect l="31708" t="39024" r="17073" b="13821"/>
          <a:stretch>
            <a:fillRect/>
          </a:stretch>
        </p:blipFill>
        <p:spPr bwMode="auto">
          <a:xfrm>
            <a:off x="4038600" y="4137048"/>
            <a:ext cx="3200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9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激光器的结构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1132582"/>
            <a:ext cx="8382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GB" b="1" i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一台激光器主要由三部分组成：</a:t>
            </a:r>
            <a:r>
              <a:rPr lang="zh-CN" altLang="en-GB" b="1" i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工作物质、光学谐振腔</a:t>
            </a:r>
            <a:r>
              <a:rPr lang="zh-CN" altLang="en-GB" b="1" i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GB" b="1" i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激励能源</a:t>
            </a:r>
            <a:endParaRPr lang="zh-CN" altLang="en-US" b="1" i="0"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Object 0"/>
          <p:cNvSpPr txBox="1"/>
          <p:nvPr/>
        </p:nvSpPr>
        <p:spPr bwMode="auto">
          <a:xfrm>
            <a:off x="4286250" y="2212974"/>
            <a:ext cx="1127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>
            <a:normAutofit fontScale="32500" lnSpcReduction="20000"/>
          </a:bodyPr>
          <a:lstStyle/>
          <a:p>
            <a:endParaRPr lang="zh-CN" altLang="en-US"/>
          </a:p>
        </p:txBody>
      </p:sp>
      <p:sp>
        <p:nvSpPr>
          <p:cNvPr id="7" name="AutoShape 52"/>
          <p:cNvSpPr>
            <a:spLocks noChangeArrowheads="1"/>
          </p:cNvSpPr>
          <p:nvPr/>
        </p:nvSpPr>
        <p:spPr bwMode="auto">
          <a:xfrm>
            <a:off x="1860625" y="2293028"/>
            <a:ext cx="4800600" cy="986746"/>
          </a:xfrm>
          <a:prstGeom prst="leftRightArrowCallout">
            <a:avLst>
              <a:gd name="adj1" fmla="val 8333"/>
              <a:gd name="adj2" fmla="val 11111"/>
              <a:gd name="adj3" fmla="val 37168"/>
              <a:gd name="adj4" fmla="val 70398"/>
            </a:avLst>
          </a:prstGeom>
          <a:noFill/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just"/>
            <a:r>
              <a:rPr lang="zh-CN" altLang="en-US" sz="2800" b="1" i="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光学谐振腔：两严格</a:t>
            </a:r>
          </a:p>
          <a:p>
            <a:pPr algn="just"/>
            <a:r>
              <a:rPr lang="zh-CN" altLang="en-US" sz="2800" b="1" i="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平行的反射镜构成</a:t>
            </a:r>
          </a:p>
        </p:txBody>
      </p: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1627188" y="2867024"/>
            <a:ext cx="5126038" cy="3686176"/>
            <a:chOff x="1025" y="1420"/>
            <a:chExt cx="3229" cy="2322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1152" y="1728"/>
              <a:ext cx="96" cy="836"/>
            </a:xfrm>
            <a:prstGeom prst="rect">
              <a:avLst/>
            </a:prstGeom>
            <a:solidFill>
              <a:srgbClr val="FFFF0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984" y="1680"/>
              <a:ext cx="96" cy="836"/>
            </a:xfrm>
            <a:prstGeom prst="rect">
              <a:avLst/>
            </a:prstGeom>
            <a:solidFill>
              <a:srgbClr val="FFFF0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36"/>
            <p:cNvSpPr txBox="1">
              <a:spLocks noChangeArrowheads="1"/>
            </p:cNvSpPr>
            <p:nvPr/>
          </p:nvSpPr>
          <p:spPr bwMode="auto">
            <a:xfrm>
              <a:off x="4023" y="1420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endParaRPr lang="zh-CN" altLang="zh-CN" b="1" i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54"/>
            <p:cNvSpPr txBox="1">
              <a:spLocks noChangeArrowheads="1"/>
            </p:cNvSpPr>
            <p:nvPr/>
          </p:nvSpPr>
          <p:spPr bwMode="auto">
            <a:xfrm>
              <a:off x="1025" y="2544"/>
              <a:ext cx="349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 algn="ctr"/>
              <a:r>
                <a:rPr lang="zh-CN" altLang="en-US" sz="2400" b="1" i="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全反射镜</a:t>
              </a:r>
            </a:p>
          </p:txBody>
        </p:sp>
        <p:sp>
          <p:nvSpPr>
            <p:cNvPr id="13" name="Text Box 55"/>
            <p:cNvSpPr txBox="1">
              <a:spLocks noChangeArrowheads="1"/>
            </p:cNvSpPr>
            <p:nvPr/>
          </p:nvSpPr>
          <p:spPr bwMode="auto">
            <a:xfrm>
              <a:off x="3905" y="2447"/>
              <a:ext cx="349" cy="1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pPr algn="ctr"/>
              <a:r>
                <a:rPr lang="zh-CN" altLang="en-US" sz="2400" b="1" i="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部分反射镜</a:t>
              </a:r>
            </a:p>
          </p:txBody>
        </p:sp>
      </p:grpSp>
      <p:sp>
        <p:nvSpPr>
          <p:cNvPr id="14" name="AutoShape 50"/>
          <p:cNvSpPr>
            <a:spLocks noChangeArrowheads="1"/>
          </p:cNvSpPr>
          <p:nvPr/>
        </p:nvSpPr>
        <p:spPr bwMode="auto">
          <a:xfrm>
            <a:off x="6553200" y="3813174"/>
            <a:ext cx="838200" cy="609600"/>
          </a:xfrm>
          <a:prstGeom prst="rightArrow">
            <a:avLst>
              <a:gd name="adj1" fmla="val 50000"/>
              <a:gd name="adj2" fmla="val 32815"/>
            </a:avLst>
          </a:pr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zh-CN" altLang="en-US" sz="2000" b="1" i="0">
                <a:solidFill>
                  <a:srgbClr val="FFFF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激光</a:t>
            </a:r>
          </a:p>
        </p:txBody>
      </p:sp>
      <p:sp>
        <p:nvSpPr>
          <p:cNvPr id="15" name="AutoShape 59"/>
          <p:cNvSpPr>
            <a:spLocks noChangeArrowheads="1"/>
          </p:cNvSpPr>
          <p:nvPr/>
        </p:nvSpPr>
        <p:spPr bwMode="auto">
          <a:xfrm>
            <a:off x="3276600" y="4498974"/>
            <a:ext cx="1752600" cy="1066800"/>
          </a:xfrm>
          <a:prstGeom prst="upArrowCallout">
            <a:avLst>
              <a:gd name="adj1" fmla="val 40022"/>
              <a:gd name="adj2" fmla="val 30804"/>
              <a:gd name="adj3" fmla="val 16389"/>
              <a:gd name="adj4" fmla="val 66667"/>
            </a:avLst>
          </a:prstGeom>
          <a:solidFill>
            <a:srgbClr val="FF99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zh-CN" altLang="en-US" b="1" i="0">
                <a:solidFill>
                  <a:srgbClr val="FFFF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激励能源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286000" y="3540124"/>
            <a:ext cx="3733800" cy="914400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zh-CN" altLang="en-US" b="1" i="0">
                <a:solidFill>
                  <a:srgbClr val="FFFF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工作物质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5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57" name="Group 1069"/>
          <p:cNvGrpSpPr>
            <a:grpSpLocks/>
          </p:cNvGrpSpPr>
          <p:nvPr/>
        </p:nvGrpSpPr>
        <p:grpSpPr bwMode="auto">
          <a:xfrm>
            <a:off x="153988" y="323850"/>
            <a:ext cx="8805862" cy="4441825"/>
            <a:chOff x="97" y="204"/>
            <a:chExt cx="5547" cy="2798"/>
          </a:xfrm>
        </p:grpSpPr>
        <p:sp>
          <p:nvSpPr>
            <p:cNvPr id="90115" name="Oval 1027"/>
            <p:cNvSpPr>
              <a:spLocks noChangeArrowheads="1"/>
            </p:cNvSpPr>
            <p:nvPr/>
          </p:nvSpPr>
          <p:spPr bwMode="auto">
            <a:xfrm>
              <a:off x="2645" y="1401"/>
              <a:ext cx="396" cy="38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16" name="Text Box 1028"/>
            <p:cNvSpPr txBox="1">
              <a:spLocks noChangeArrowheads="1"/>
            </p:cNvSpPr>
            <p:nvPr/>
          </p:nvSpPr>
          <p:spPr bwMode="auto">
            <a:xfrm>
              <a:off x="2661" y="1394"/>
              <a:ext cx="674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2400" b="1" i="1"/>
                <a:t>Ze</a:t>
              </a:r>
            </a:p>
          </p:txBody>
        </p:sp>
        <p:sp>
          <p:nvSpPr>
            <p:cNvPr id="90117" name="Oval 1029"/>
            <p:cNvSpPr>
              <a:spLocks noChangeArrowheads="1"/>
            </p:cNvSpPr>
            <p:nvPr/>
          </p:nvSpPr>
          <p:spPr bwMode="auto">
            <a:xfrm>
              <a:off x="2420" y="1189"/>
              <a:ext cx="856" cy="827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18" name="Oval 1030"/>
            <p:cNvSpPr>
              <a:spLocks noChangeArrowheads="1"/>
            </p:cNvSpPr>
            <p:nvPr/>
          </p:nvSpPr>
          <p:spPr bwMode="auto">
            <a:xfrm>
              <a:off x="2217" y="988"/>
              <a:ext cx="1273" cy="1251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19" name="Oval 1031"/>
            <p:cNvSpPr>
              <a:spLocks noChangeArrowheads="1"/>
            </p:cNvSpPr>
            <p:nvPr/>
          </p:nvSpPr>
          <p:spPr bwMode="auto">
            <a:xfrm>
              <a:off x="2014" y="776"/>
              <a:ext cx="1690" cy="1685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20" name="Oval 1032"/>
            <p:cNvSpPr>
              <a:spLocks noChangeArrowheads="1"/>
            </p:cNvSpPr>
            <p:nvPr/>
          </p:nvSpPr>
          <p:spPr bwMode="auto">
            <a:xfrm>
              <a:off x="1778" y="543"/>
              <a:ext cx="2172" cy="2151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21" name="Oval 1033"/>
            <p:cNvSpPr>
              <a:spLocks noChangeArrowheads="1"/>
            </p:cNvSpPr>
            <p:nvPr/>
          </p:nvSpPr>
          <p:spPr bwMode="auto">
            <a:xfrm>
              <a:off x="1467" y="204"/>
              <a:ext cx="2824" cy="279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22" name="Text Box 1034"/>
            <p:cNvSpPr txBox="1">
              <a:spLocks noChangeArrowheads="1"/>
            </p:cNvSpPr>
            <p:nvPr/>
          </p:nvSpPr>
          <p:spPr bwMode="auto">
            <a:xfrm>
              <a:off x="3166" y="1440"/>
              <a:ext cx="374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2400" b="1" i="1">
                  <a:solidFill>
                    <a:srgbClr val="FF0000"/>
                  </a:solidFill>
                </a:rPr>
                <a:t>K</a:t>
              </a:r>
            </a:p>
          </p:txBody>
        </p:sp>
        <p:sp>
          <p:nvSpPr>
            <p:cNvPr id="90123" name="Text Box 1035"/>
            <p:cNvSpPr txBox="1">
              <a:spLocks noChangeArrowheads="1"/>
            </p:cNvSpPr>
            <p:nvPr/>
          </p:nvSpPr>
          <p:spPr bwMode="auto">
            <a:xfrm>
              <a:off x="3373" y="1439"/>
              <a:ext cx="374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2400" b="1" i="1">
                  <a:solidFill>
                    <a:srgbClr val="FF0000"/>
                  </a:solidFill>
                </a:rPr>
                <a:t>L</a:t>
              </a:r>
            </a:p>
          </p:txBody>
        </p:sp>
        <p:sp>
          <p:nvSpPr>
            <p:cNvPr id="90124" name="Text Box 1036"/>
            <p:cNvSpPr txBox="1">
              <a:spLocks noChangeArrowheads="1"/>
            </p:cNvSpPr>
            <p:nvPr/>
          </p:nvSpPr>
          <p:spPr bwMode="auto">
            <a:xfrm>
              <a:off x="3583" y="1440"/>
              <a:ext cx="417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zh-CN" sz="2400" b="1" i="1">
                  <a:solidFill>
                    <a:srgbClr val="FF0000"/>
                  </a:solidFill>
                </a:rPr>
                <a:t>M</a:t>
              </a:r>
            </a:p>
          </p:txBody>
        </p:sp>
        <p:sp>
          <p:nvSpPr>
            <p:cNvPr id="90125" name="Text Box 1037"/>
            <p:cNvSpPr txBox="1">
              <a:spLocks noChangeArrowheads="1"/>
            </p:cNvSpPr>
            <p:nvPr/>
          </p:nvSpPr>
          <p:spPr bwMode="auto">
            <a:xfrm>
              <a:off x="3914" y="1433"/>
              <a:ext cx="463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2400" b="1" i="1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90126" name="Text Box 1038"/>
            <p:cNvSpPr txBox="1">
              <a:spLocks noChangeArrowheads="1"/>
            </p:cNvSpPr>
            <p:nvPr/>
          </p:nvSpPr>
          <p:spPr bwMode="auto">
            <a:xfrm>
              <a:off x="4233" y="1441"/>
              <a:ext cx="374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2400" b="1" i="1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90127" name="Line 1039"/>
            <p:cNvSpPr>
              <a:spLocks noChangeShapeType="1"/>
            </p:cNvSpPr>
            <p:nvPr/>
          </p:nvSpPr>
          <p:spPr bwMode="auto">
            <a:xfrm flipH="1">
              <a:off x="3372" y="818"/>
              <a:ext cx="663" cy="4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28" name="Line 1040"/>
            <p:cNvSpPr>
              <a:spLocks noChangeShapeType="1"/>
            </p:cNvSpPr>
            <p:nvPr/>
          </p:nvSpPr>
          <p:spPr bwMode="auto">
            <a:xfrm flipH="1">
              <a:off x="3265" y="765"/>
              <a:ext cx="278" cy="361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29" name="Line 1041"/>
            <p:cNvSpPr>
              <a:spLocks noChangeShapeType="1"/>
            </p:cNvSpPr>
            <p:nvPr/>
          </p:nvSpPr>
          <p:spPr bwMode="auto">
            <a:xfrm flipH="1">
              <a:off x="3115" y="850"/>
              <a:ext cx="86" cy="18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30" name="Line 1042"/>
            <p:cNvSpPr>
              <a:spLocks noChangeShapeType="1"/>
            </p:cNvSpPr>
            <p:nvPr/>
          </p:nvSpPr>
          <p:spPr bwMode="auto">
            <a:xfrm>
              <a:off x="2409" y="1157"/>
              <a:ext cx="150" cy="14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31" name="Line 1043"/>
            <p:cNvSpPr>
              <a:spLocks noChangeShapeType="1"/>
            </p:cNvSpPr>
            <p:nvPr/>
          </p:nvSpPr>
          <p:spPr bwMode="auto">
            <a:xfrm>
              <a:off x="2131" y="1179"/>
              <a:ext cx="343" cy="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32" name="Line 1044"/>
            <p:cNvSpPr>
              <a:spLocks noChangeShapeType="1"/>
            </p:cNvSpPr>
            <p:nvPr/>
          </p:nvSpPr>
          <p:spPr bwMode="auto">
            <a:xfrm>
              <a:off x="1810" y="1306"/>
              <a:ext cx="621" cy="15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33" name="Line 1045"/>
            <p:cNvSpPr>
              <a:spLocks noChangeShapeType="1"/>
            </p:cNvSpPr>
            <p:nvPr/>
          </p:nvSpPr>
          <p:spPr bwMode="auto">
            <a:xfrm>
              <a:off x="1447" y="1592"/>
              <a:ext cx="97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34" name="Text Box 1046"/>
            <p:cNvSpPr txBox="1">
              <a:spLocks noChangeArrowheads="1"/>
            </p:cNvSpPr>
            <p:nvPr/>
          </p:nvSpPr>
          <p:spPr bwMode="auto">
            <a:xfrm>
              <a:off x="4196" y="310"/>
              <a:ext cx="547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endParaRPr lang="zh-CN" altLang="en-US" sz="2400" b="1"/>
            </a:p>
          </p:txBody>
        </p:sp>
        <p:sp>
          <p:nvSpPr>
            <p:cNvPr id="90135" name="Line 1047"/>
            <p:cNvSpPr>
              <a:spLocks noChangeShapeType="1"/>
            </p:cNvSpPr>
            <p:nvPr/>
          </p:nvSpPr>
          <p:spPr bwMode="auto">
            <a:xfrm>
              <a:off x="3618" y="1126"/>
              <a:ext cx="762" cy="139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36" name="Line 1048"/>
            <p:cNvSpPr>
              <a:spLocks noChangeShapeType="1"/>
            </p:cNvSpPr>
            <p:nvPr/>
          </p:nvSpPr>
          <p:spPr bwMode="auto">
            <a:xfrm flipV="1">
              <a:off x="3383" y="861"/>
              <a:ext cx="966" cy="10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37" name="Line 1049"/>
            <p:cNvSpPr>
              <a:spLocks noChangeShapeType="1"/>
            </p:cNvSpPr>
            <p:nvPr/>
          </p:nvSpPr>
          <p:spPr bwMode="auto">
            <a:xfrm flipV="1">
              <a:off x="3180" y="411"/>
              <a:ext cx="1177" cy="47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38" name="AutoShape 1050"/>
            <p:cNvSpPr>
              <a:spLocks/>
            </p:cNvSpPr>
            <p:nvPr/>
          </p:nvSpPr>
          <p:spPr bwMode="auto">
            <a:xfrm>
              <a:off x="4776" y="426"/>
              <a:ext cx="128" cy="880"/>
            </a:xfrm>
            <a:prstGeom prst="rightBrace">
              <a:avLst>
                <a:gd name="adj1" fmla="val 57292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39" name="Text Box 1051"/>
            <p:cNvSpPr txBox="1">
              <a:spLocks noChangeArrowheads="1"/>
            </p:cNvSpPr>
            <p:nvPr/>
          </p:nvSpPr>
          <p:spPr bwMode="auto">
            <a:xfrm>
              <a:off x="4928" y="683"/>
              <a:ext cx="716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2400" b="1" i="1">
                  <a:solidFill>
                    <a:srgbClr val="008000"/>
                  </a:solidFill>
                </a:rPr>
                <a:t>L</a:t>
              </a:r>
              <a:r>
                <a:rPr lang="zh-CN" altLang="en-US" sz="2400" b="1">
                  <a:solidFill>
                    <a:srgbClr val="008000"/>
                  </a:solidFill>
                </a:rPr>
                <a:t>系</a:t>
              </a:r>
            </a:p>
          </p:txBody>
        </p:sp>
        <p:sp>
          <p:nvSpPr>
            <p:cNvPr id="90140" name="Text Box 1052"/>
            <p:cNvSpPr txBox="1">
              <a:spLocks noChangeArrowheads="1"/>
            </p:cNvSpPr>
            <p:nvPr/>
          </p:nvSpPr>
          <p:spPr bwMode="auto">
            <a:xfrm>
              <a:off x="933" y="479"/>
              <a:ext cx="590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endParaRPr lang="zh-CN" altLang="en-US" sz="2400" b="1"/>
            </a:p>
          </p:txBody>
        </p:sp>
        <p:sp>
          <p:nvSpPr>
            <p:cNvPr id="90141" name="Line 1053"/>
            <p:cNvSpPr>
              <a:spLocks noChangeShapeType="1"/>
            </p:cNvSpPr>
            <p:nvPr/>
          </p:nvSpPr>
          <p:spPr bwMode="auto">
            <a:xfrm flipV="1">
              <a:off x="1248" y="1587"/>
              <a:ext cx="492" cy="22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42" name="Line 1054"/>
            <p:cNvSpPr>
              <a:spLocks noChangeShapeType="1"/>
            </p:cNvSpPr>
            <p:nvPr/>
          </p:nvSpPr>
          <p:spPr bwMode="auto">
            <a:xfrm>
              <a:off x="1361" y="1465"/>
              <a:ext cx="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43" name="Line 1055"/>
            <p:cNvSpPr>
              <a:spLocks noChangeShapeType="1"/>
            </p:cNvSpPr>
            <p:nvPr/>
          </p:nvSpPr>
          <p:spPr bwMode="auto">
            <a:xfrm flipV="1">
              <a:off x="1317" y="1326"/>
              <a:ext cx="599" cy="9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44" name="Line 1056"/>
            <p:cNvSpPr>
              <a:spLocks noChangeShapeType="1"/>
            </p:cNvSpPr>
            <p:nvPr/>
          </p:nvSpPr>
          <p:spPr bwMode="auto">
            <a:xfrm>
              <a:off x="1348" y="1061"/>
              <a:ext cx="866" cy="18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45" name="Line 1057"/>
            <p:cNvSpPr>
              <a:spLocks noChangeShapeType="1"/>
            </p:cNvSpPr>
            <p:nvPr/>
          </p:nvSpPr>
          <p:spPr bwMode="auto">
            <a:xfrm>
              <a:off x="1393" y="723"/>
              <a:ext cx="1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46" name="Line 1058"/>
            <p:cNvSpPr>
              <a:spLocks noChangeShapeType="1"/>
            </p:cNvSpPr>
            <p:nvPr/>
          </p:nvSpPr>
          <p:spPr bwMode="auto">
            <a:xfrm>
              <a:off x="2078" y="1009"/>
              <a:ext cx="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47" name="Line 1059"/>
            <p:cNvSpPr>
              <a:spLocks noChangeShapeType="1"/>
            </p:cNvSpPr>
            <p:nvPr/>
          </p:nvSpPr>
          <p:spPr bwMode="auto">
            <a:xfrm>
              <a:off x="1327" y="612"/>
              <a:ext cx="1104" cy="5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48" name="AutoShape 1060"/>
            <p:cNvSpPr>
              <a:spLocks/>
            </p:cNvSpPr>
            <p:nvPr/>
          </p:nvSpPr>
          <p:spPr bwMode="auto">
            <a:xfrm>
              <a:off x="640" y="507"/>
              <a:ext cx="257" cy="1364"/>
            </a:xfrm>
            <a:prstGeom prst="leftBrace">
              <a:avLst>
                <a:gd name="adj1" fmla="val 44228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90149" name="Text Box 1061"/>
            <p:cNvSpPr txBox="1">
              <a:spLocks noChangeArrowheads="1"/>
            </p:cNvSpPr>
            <p:nvPr/>
          </p:nvSpPr>
          <p:spPr bwMode="auto">
            <a:xfrm>
              <a:off x="97" y="999"/>
              <a:ext cx="628" cy="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en-US" altLang="zh-CN" sz="2400" b="1" i="1">
                  <a:solidFill>
                    <a:srgbClr val="FF0000"/>
                  </a:solidFill>
                </a:rPr>
                <a:t>K</a:t>
              </a:r>
              <a:r>
                <a:rPr lang="zh-CN" altLang="en-US" sz="2400" b="1">
                  <a:solidFill>
                    <a:srgbClr val="FF0000"/>
                  </a:solidFill>
                </a:rPr>
                <a:t>系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150" name="Object 1062"/>
                <p:cNvSpPr txBox="1"/>
                <p:nvPr/>
              </p:nvSpPr>
              <p:spPr bwMode="auto">
                <a:xfrm>
                  <a:off x="933" y="340"/>
                  <a:ext cx="475" cy="17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b>
                        </m:sSub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0150" name="Object 10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3" y="340"/>
                  <a:ext cx="475" cy="172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151" name="Object 1063"/>
                <p:cNvSpPr txBox="1"/>
                <p:nvPr/>
              </p:nvSpPr>
              <p:spPr bwMode="auto">
                <a:xfrm>
                  <a:off x="4355" y="233"/>
                  <a:ext cx="428" cy="12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0151" name="Object 10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" y="233"/>
                  <a:ext cx="428" cy="1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158" name="Group 1070"/>
          <p:cNvGrpSpPr>
            <a:grpSpLocks/>
          </p:cNvGrpSpPr>
          <p:nvPr/>
        </p:nvGrpSpPr>
        <p:grpSpPr bwMode="auto">
          <a:xfrm>
            <a:off x="1058863" y="4838696"/>
            <a:ext cx="5408612" cy="609600"/>
            <a:chOff x="865" y="3048"/>
            <a:chExt cx="3407" cy="384"/>
          </a:xfrm>
        </p:grpSpPr>
        <p:sp>
          <p:nvSpPr>
            <p:cNvPr id="90153" name="Text Box 1065"/>
            <p:cNvSpPr txBox="1">
              <a:spLocks noChangeArrowheads="1"/>
            </p:cNvSpPr>
            <p:nvPr/>
          </p:nvSpPr>
          <p:spPr bwMode="auto">
            <a:xfrm>
              <a:off x="865" y="3078"/>
              <a:ext cx="156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重金属</a:t>
              </a:r>
              <a:r>
                <a:rPr lang="en-US" altLang="zh-CN" sz="2400" b="1" i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K</a:t>
              </a: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系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154" name="Object 1066"/>
                <p:cNvSpPr txBox="1"/>
                <p:nvPr/>
              </p:nvSpPr>
              <p:spPr bwMode="auto">
                <a:xfrm>
                  <a:off x="2256" y="3048"/>
                  <a:ext cx="201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：</m:t>
                        </m:r>
                        <m:r>
                          <a:rPr lang="zh-CN" alt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unc>
                          <m:func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zh-CN" alt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</m:fName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func>
                          <m:func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eV</m:t>
                            </m:r>
                          </m:fName>
                          <m:e/>
                        </m:func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0154" name="Object 10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6" y="3048"/>
                  <a:ext cx="2016" cy="3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155" name="Text Box 1067"/>
          <p:cNvSpPr txBox="1">
            <a:spLocks noChangeArrowheads="1"/>
          </p:cNvSpPr>
          <p:nvPr/>
        </p:nvSpPr>
        <p:spPr bwMode="auto">
          <a:xfrm>
            <a:off x="1039813" y="5486400"/>
            <a:ext cx="62817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400" b="1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层电子离核近受核影响大。</a:t>
            </a:r>
          </a:p>
        </p:txBody>
      </p:sp>
      <p:sp>
        <p:nvSpPr>
          <p:cNvPr id="90156" name="Text Box 1068"/>
          <p:cNvSpPr txBox="1">
            <a:spLocks noChangeArrowheads="1"/>
          </p:cNvSpPr>
          <p:nvPr/>
        </p:nvSpPr>
        <p:spPr bwMode="auto">
          <a:xfrm>
            <a:off x="1016000" y="5904210"/>
            <a:ext cx="7324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不同元素</a:t>
            </a:r>
            <a:r>
              <a:rPr lang="en-US" altLang="zh-CN" sz="2400" b="1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400" b="1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系光谱不同</a:t>
            </a: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 </a:t>
            </a:r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特征谱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E8B13-B5DB-2955-564D-6050F895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5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0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55" grpId="0" autoUpdateAnimBg="0"/>
      <p:bldP spid="90156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He-Ne</a:t>
            </a:r>
            <a:r>
              <a:rPr lang="zh-CN" altLang="en-US" dirty="0"/>
              <a:t>气体激光器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50</a:t>
            </a:fld>
            <a:endParaRPr lang="en-US" altLang="zh-CN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087437" y="4021134"/>
            <a:ext cx="459936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对于</a:t>
            </a:r>
            <a:r>
              <a:rPr lang="en-GB" altLang="zh-CN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He-Ne</a:t>
            </a:r>
            <a:r>
              <a:rPr lang="zh-CN" altLang="en-GB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气体激光器主要是利用</a:t>
            </a:r>
            <a:r>
              <a:rPr lang="en-GB" altLang="zh-CN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He</a:t>
            </a:r>
            <a:r>
              <a:rPr lang="zh-CN" altLang="en-GB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原子的</a:t>
            </a:r>
            <a:r>
              <a:rPr lang="zh-CN" altLang="en-GB" sz="24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亚稳态</a:t>
            </a:r>
            <a:r>
              <a:rPr lang="zh-CN" altLang="en-GB" sz="2400" b="1" i="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实现的（</a:t>
            </a:r>
            <a:r>
              <a:rPr lang="zh-CN" altLang="en-GB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一般原子激发态的寿命为10</a:t>
            </a:r>
            <a:r>
              <a:rPr lang="zh-CN" altLang="en-GB" sz="2400" b="1" i="0" baseline="3000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-8 </a:t>
            </a:r>
            <a:r>
              <a:rPr lang="en-GB" altLang="zh-CN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s，</a:t>
            </a:r>
            <a:r>
              <a:rPr lang="zh-CN" altLang="en-GB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但也有些激发态的寿命长达10</a:t>
            </a:r>
            <a:r>
              <a:rPr lang="zh-CN" altLang="en-GB" sz="2400" b="1" i="0" baseline="3000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-3 </a:t>
            </a:r>
            <a:r>
              <a:rPr lang="en-GB" altLang="zh-CN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GB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甚至长达1</a:t>
            </a:r>
            <a:r>
              <a:rPr lang="en-GB" altLang="zh-CN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s，</a:t>
            </a:r>
            <a:r>
              <a:rPr lang="zh-CN" altLang="en-GB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称这种长寿命的激发态为亚稳态）</a:t>
            </a:r>
            <a:endParaRPr lang="zh-CN" altLang="en-US" sz="2400" b="1" i="0" dirty="0">
              <a:solidFill>
                <a:srgbClr val="000066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 descr="File:Laser DSC09088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355234"/>
            <a:ext cx="3274640" cy="3226166"/>
          </a:xfrm>
          <a:prstGeom prst="rect">
            <a:avLst/>
          </a:prstGeom>
          <a:noFill/>
        </p:spPr>
      </p:pic>
      <p:pic>
        <p:nvPicPr>
          <p:cNvPr id="8" name="Picture 4" descr="File:Laser.sv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720" y="3739586"/>
            <a:ext cx="3122080" cy="2208872"/>
          </a:xfrm>
          <a:prstGeom prst="rect">
            <a:avLst/>
          </a:prstGeom>
          <a:noFill/>
        </p:spPr>
      </p:pic>
      <p:sp>
        <p:nvSpPr>
          <p:cNvPr id="9" name="TextBox 6"/>
          <p:cNvSpPr txBox="1"/>
          <p:nvPr/>
        </p:nvSpPr>
        <p:spPr>
          <a:xfrm>
            <a:off x="363945" y="1524000"/>
            <a:ext cx="3240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光学谐振腔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：氦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氖混合气体（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5:1 ~ 10:1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激励能源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高效反射器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输出耦合器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激光束</a:t>
            </a:r>
          </a:p>
        </p:txBody>
      </p:sp>
      <p:sp>
        <p:nvSpPr>
          <p:cNvPr id="10" name="TextBox 7"/>
          <p:cNvSpPr txBox="1"/>
          <p:nvPr/>
        </p:nvSpPr>
        <p:spPr>
          <a:xfrm>
            <a:off x="3159298" y="2216673"/>
            <a:ext cx="232146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内腔式氦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氖激光器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氦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辅助物质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氖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工作物质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62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氦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氖激光器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中粒子数反转的实现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51</a:t>
            </a:fld>
            <a:endParaRPr lang="en-US" altLang="zh-CN" dirty="0"/>
          </a:p>
        </p:txBody>
      </p:sp>
      <p:sp>
        <p:nvSpPr>
          <p:cNvPr id="55" name="TextBox 100"/>
          <p:cNvSpPr txBox="1"/>
          <p:nvPr/>
        </p:nvSpPr>
        <p:spPr>
          <a:xfrm>
            <a:off x="76200" y="1295400"/>
            <a:ext cx="51175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lphaLcParenR"/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电流通过氦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氖气体使氦与电流中的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电子碰撞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，将氦激发到寿命较长的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亚稳态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lphaLcParenR"/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氦的</a:t>
            </a:r>
            <a:r>
              <a:rPr lang="en-US" altLang="zh-CN" sz="20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与氖的</a:t>
            </a:r>
            <a:r>
              <a:rPr lang="en-US" altLang="zh-CN" sz="20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能量很接近，两者碰撞将氖激发到寿命较长的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亚稳态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lphaLcParenR"/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0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上的氖通过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自发发射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，产生光子退激到</a:t>
            </a:r>
            <a:r>
              <a:rPr lang="en-US" altLang="zh-CN" sz="20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lphaLcParenR"/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氖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上寿命比在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短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，在</a:t>
            </a:r>
            <a:r>
              <a:rPr lang="en-US" altLang="zh-CN" sz="20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的氖与管壁碰撞发生“无辐射跃迁”，迅速退激回到基态，造成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&gt;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实现了；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粒子数布居反转</a:t>
            </a:r>
            <a:endParaRPr lang="en-US" altLang="zh-CN" sz="2000" b="1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lphaLcParenR"/>
            </a:pP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在过程 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c) 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产生的光子可以使在</a:t>
            </a:r>
            <a:r>
              <a:rPr lang="en-US" altLang="zh-CN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上的氖发生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受激辐射</a:t>
            </a:r>
            <a:r>
              <a:rPr lang="zh-CN" altLang="en-US" sz="20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，产生能量相同的光子，实现了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光子数倍增</a:t>
            </a:r>
            <a:endParaRPr lang="zh-CN" altLang="en-US" sz="2000" b="1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4987777" y="1140014"/>
            <a:ext cx="4156223" cy="5237813"/>
            <a:chOff x="214237" y="1138535"/>
            <a:chExt cx="4156223" cy="5237813"/>
          </a:xfrm>
        </p:grpSpPr>
        <p:sp>
          <p:nvSpPr>
            <p:cNvPr id="5" name="TextBox 104"/>
            <p:cNvSpPr txBox="1"/>
            <p:nvPr/>
          </p:nvSpPr>
          <p:spPr>
            <a:xfrm>
              <a:off x="2374477" y="1882235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lphaLcParenR" startAt="3"/>
              </a:pP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Connector 4"/>
            <p:cNvCxnSpPr/>
            <p:nvPr/>
          </p:nvCxnSpPr>
          <p:spPr>
            <a:xfrm>
              <a:off x="829983" y="1882235"/>
              <a:ext cx="864096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5"/>
            <p:cNvCxnSpPr/>
            <p:nvPr/>
          </p:nvCxnSpPr>
          <p:spPr>
            <a:xfrm>
              <a:off x="829983" y="6202715"/>
              <a:ext cx="864096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 flipH="1" flipV="1">
              <a:off x="-899003" y="4042475"/>
              <a:ext cx="432048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14237" y="591468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E</a:t>
              </a:r>
              <a:r>
                <a:rPr lang="en-US" altLang="zh-CN" sz="2400" b="1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4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8346" y="159420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E</a:t>
              </a:r>
              <a:r>
                <a:rPr lang="en-US" altLang="zh-CN" sz="2400" b="1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630183" y="1882235"/>
              <a:ext cx="86409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30183" y="6202715"/>
              <a:ext cx="86409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bject 3"/>
                <p:cNvSpPr txBox="1"/>
                <p:nvPr/>
              </p:nvSpPr>
              <p:spPr bwMode="auto">
                <a:xfrm>
                  <a:off x="3494281" y="1594550"/>
                  <a:ext cx="422300" cy="4740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3" name="Object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4281" y="1594550"/>
                  <a:ext cx="422300" cy="4740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7"/>
            <p:cNvCxnSpPr/>
            <p:nvPr/>
          </p:nvCxnSpPr>
          <p:spPr>
            <a:xfrm>
              <a:off x="2630183" y="2602315"/>
              <a:ext cx="86409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bject 4"/>
                <p:cNvSpPr txBox="1"/>
                <p:nvPr/>
              </p:nvSpPr>
              <p:spPr bwMode="auto">
                <a:xfrm>
                  <a:off x="3494281" y="2395618"/>
                  <a:ext cx="373438" cy="4192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normAutofit fontScale="62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5" name="Object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94281" y="2395618"/>
                  <a:ext cx="373438" cy="419237"/>
                </a:xfrm>
                <a:prstGeom prst="rect">
                  <a:avLst/>
                </a:prstGeom>
                <a:blipFill>
                  <a:blip r:embed="rId3"/>
                  <a:stretch>
                    <a:fillRect r="-6452"/>
                  </a:stretch>
                </a:blipFill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Arrow 21"/>
            <p:cNvSpPr/>
            <p:nvPr/>
          </p:nvSpPr>
          <p:spPr>
            <a:xfrm>
              <a:off x="1838095" y="1738219"/>
              <a:ext cx="576064" cy="288032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Arrow Connector 23"/>
            <p:cNvCxnSpPr/>
            <p:nvPr/>
          </p:nvCxnSpPr>
          <p:spPr>
            <a:xfrm rot="5400000">
              <a:off x="2414953" y="2242275"/>
              <a:ext cx="72008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24"/>
            <p:cNvCxnSpPr/>
            <p:nvPr/>
          </p:nvCxnSpPr>
          <p:spPr>
            <a:xfrm rot="16200000" flipH="1">
              <a:off x="1334039" y="4402514"/>
              <a:ext cx="3600400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27"/>
            <p:cNvSpPr txBox="1"/>
            <p:nvPr/>
          </p:nvSpPr>
          <p:spPr>
            <a:xfrm>
              <a:off x="609023" y="1138535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氦亚</a:t>
              </a:r>
              <a:r>
                <a:rPr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稳态</a:t>
              </a:r>
            </a:p>
          </p:txBody>
        </p:sp>
        <p:sp>
          <p:nvSpPr>
            <p:cNvPr id="20" name="TextBox 28"/>
            <p:cNvSpPr txBox="1"/>
            <p:nvPr/>
          </p:nvSpPr>
          <p:spPr>
            <a:xfrm>
              <a:off x="2286000" y="1138535"/>
              <a:ext cx="1967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氖亚稳态</a:t>
              </a:r>
            </a:p>
          </p:txBody>
        </p:sp>
        <p:grpSp>
          <p:nvGrpSpPr>
            <p:cNvPr id="21" name="Group 127"/>
            <p:cNvGrpSpPr>
              <a:grpSpLocks/>
            </p:cNvGrpSpPr>
            <p:nvPr/>
          </p:nvGrpSpPr>
          <p:grpSpPr bwMode="auto">
            <a:xfrm>
              <a:off x="3226489" y="2098259"/>
              <a:ext cx="1131887" cy="166688"/>
              <a:chOff x="4032" y="1008"/>
              <a:chExt cx="1392" cy="192"/>
            </a:xfrm>
          </p:grpSpPr>
          <p:grpSp>
            <p:nvGrpSpPr>
              <p:cNvPr id="22" name="Group 128"/>
              <p:cNvGrpSpPr>
                <a:grpSpLocks/>
              </p:cNvGrpSpPr>
              <p:nvPr/>
            </p:nvGrpSpPr>
            <p:grpSpPr bwMode="auto">
              <a:xfrm>
                <a:off x="4032" y="1008"/>
                <a:ext cx="528" cy="192"/>
                <a:chOff x="4032" y="1008"/>
                <a:chExt cx="1440" cy="432"/>
              </a:xfrm>
            </p:grpSpPr>
            <p:grpSp>
              <p:nvGrpSpPr>
                <p:cNvPr id="40" name="Group 129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48" name="Group 130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52" name="Arc 131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3" name="Arc 132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49" name="Group 133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50" name="Arc 134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1" name="Arc 135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41" name="Group 136"/>
                <p:cNvGrpSpPr>
                  <a:grpSpLocks/>
                </p:cNvGrpSpPr>
                <p:nvPr/>
              </p:nvGrpSpPr>
              <p:grpSpPr bwMode="auto">
                <a:xfrm>
                  <a:off x="475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42" name="Group 137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46" name="Arc 138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47" name="Arc 139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43" name="Group 140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44" name="Arc 141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45" name="Arc 142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23" name="Group 143"/>
              <p:cNvGrpSpPr>
                <a:grpSpLocks/>
              </p:cNvGrpSpPr>
              <p:nvPr/>
            </p:nvGrpSpPr>
            <p:grpSpPr bwMode="auto">
              <a:xfrm>
                <a:off x="4560" y="1008"/>
                <a:ext cx="528" cy="192"/>
                <a:chOff x="4032" y="1008"/>
                <a:chExt cx="1440" cy="432"/>
              </a:xfrm>
            </p:grpSpPr>
            <p:grpSp>
              <p:nvGrpSpPr>
                <p:cNvPr id="26" name="Group 144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34" name="Group 145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38" name="Arc 146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9" name="Arc 147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35" name="Group 148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36" name="Arc 149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7" name="Arc 150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7" name="Group 151"/>
                <p:cNvGrpSpPr>
                  <a:grpSpLocks/>
                </p:cNvGrpSpPr>
                <p:nvPr/>
              </p:nvGrpSpPr>
              <p:grpSpPr bwMode="auto">
                <a:xfrm>
                  <a:off x="475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28" name="Group 152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32" name="Arc 153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3" name="Arc 154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9" name="Group 155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30" name="Arc 156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1" name="Arc 157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sp>
            <p:nvSpPr>
              <p:cNvPr id="24" name="Arc 158"/>
              <p:cNvSpPr>
                <a:spLocks/>
              </p:cNvSpPr>
              <p:nvPr/>
            </p:nvSpPr>
            <p:spPr bwMode="auto">
              <a:xfrm flipV="1">
                <a:off x="5088" y="1104"/>
                <a:ext cx="96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Line 159"/>
              <p:cNvSpPr>
                <a:spLocks noChangeShapeType="1"/>
              </p:cNvSpPr>
              <p:nvPr/>
            </p:nvSpPr>
            <p:spPr bwMode="auto">
              <a:xfrm>
                <a:off x="5184" y="110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TextBox 98"/>
            <p:cNvSpPr txBox="1"/>
            <p:nvPr/>
          </p:nvSpPr>
          <p:spPr>
            <a:xfrm>
              <a:off x="1447800" y="563880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共同基态</a:t>
              </a:r>
            </a:p>
          </p:txBody>
        </p:sp>
        <p:sp>
          <p:nvSpPr>
            <p:cNvPr id="56" name="TextBox 102"/>
            <p:cNvSpPr txBox="1"/>
            <p:nvPr/>
          </p:nvSpPr>
          <p:spPr>
            <a:xfrm>
              <a:off x="790301" y="3970467"/>
              <a:ext cx="5950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lphaLcParenR"/>
              </a:pP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103"/>
            <p:cNvSpPr txBox="1"/>
            <p:nvPr/>
          </p:nvSpPr>
          <p:spPr>
            <a:xfrm>
              <a:off x="1939234" y="137817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lphaLcParenR" startAt="2"/>
              </a:pP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105"/>
            <p:cNvSpPr txBox="1"/>
            <p:nvPr/>
          </p:nvSpPr>
          <p:spPr>
            <a:xfrm>
              <a:off x="2659314" y="3970467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lphaLcParenR" startAt="4"/>
              </a:pP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106"/>
            <p:cNvSpPr txBox="1"/>
            <p:nvPr/>
          </p:nvSpPr>
          <p:spPr>
            <a:xfrm>
              <a:off x="3019354" y="1852618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lphaLcParenR" startAt="5"/>
              </a:pP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 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0" name="Group 127"/>
            <p:cNvGrpSpPr>
              <a:grpSpLocks/>
            </p:cNvGrpSpPr>
            <p:nvPr/>
          </p:nvGrpSpPr>
          <p:grpSpPr bwMode="auto">
            <a:xfrm>
              <a:off x="3238573" y="2291611"/>
              <a:ext cx="1131887" cy="166688"/>
              <a:chOff x="4032" y="1008"/>
              <a:chExt cx="1392" cy="192"/>
            </a:xfrm>
          </p:grpSpPr>
          <p:grpSp>
            <p:nvGrpSpPr>
              <p:cNvPr id="61" name="Group 128"/>
              <p:cNvGrpSpPr>
                <a:grpSpLocks/>
              </p:cNvGrpSpPr>
              <p:nvPr/>
            </p:nvGrpSpPr>
            <p:grpSpPr bwMode="auto">
              <a:xfrm>
                <a:off x="4032" y="1008"/>
                <a:ext cx="528" cy="192"/>
                <a:chOff x="4032" y="1008"/>
                <a:chExt cx="1440" cy="432"/>
              </a:xfrm>
            </p:grpSpPr>
            <p:grpSp>
              <p:nvGrpSpPr>
                <p:cNvPr id="79" name="Group 129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87" name="Group 130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91" name="Arc 131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2" name="Arc 132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8" name="Group 133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89" name="Arc 134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0" name="Arc 135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80" name="Group 136"/>
                <p:cNvGrpSpPr>
                  <a:grpSpLocks/>
                </p:cNvGrpSpPr>
                <p:nvPr/>
              </p:nvGrpSpPr>
              <p:grpSpPr bwMode="auto">
                <a:xfrm>
                  <a:off x="475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81" name="Group 137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85" name="Arc 138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6" name="Arc 139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2" name="Group 140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83" name="Arc 141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4" name="Arc 142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62" name="Group 143"/>
              <p:cNvGrpSpPr>
                <a:grpSpLocks/>
              </p:cNvGrpSpPr>
              <p:nvPr/>
            </p:nvGrpSpPr>
            <p:grpSpPr bwMode="auto">
              <a:xfrm>
                <a:off x="4560" y="1008"/>
                <a:ext cx="528" cy="192"/>
                <a:chOff x="4032" y="1008"/>
                <a:chExt cx="1440" cy="432"/>
              </a:xfrm>
            </p:grpSpPr>
            <p:grpSp>
              <p:nvGrpSpPr>
                <p:cNvPr id="65" name="Group 144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73" name="Group 145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77" name="Arc 146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8" name="Arc 147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74" name="Group 148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75" name="Arc 149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6" name="Arc 150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66" name="Group 151"/>
                <p:cNvGrpSpPr>
                  <a:grpSpLocks/>
                </p:cNvGrpSpPr>
                <p:nvPr/>
              </p:nvGrpSpPr>
              <p:grpSpPr bwMode="auto">
                <a:xfrm>
                  <a:off x="475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67" name="Group 152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71" name="Arc 153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2" name="Arc 154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68" name="Group 155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69" name="Arc 156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0" name="Arc 157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>
                        <a:solidFill>
                          <a:srgbClr val="000066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sp>
            <p:nvSpPr>
              <p:cNvPr id="63" name="Arc 158"/>
              <p:cNvSpPr>
                <a:spLocks/>
              </p:cNvSpPr>
              <p:nvPr/>
            </p:nvSpPr>
            <p:spPr bwMode="auto">
              <a:xfrm flipV="1">
                <a:off x="5088" y="1104"/>
                <a:ext cx="96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Line 159"/>
              <p:cNvSpPr>
                <a:spLocks noChangeShapeType="1"/>
              </p:cNvSpPr>
              <p:nvPr/>
            </p:nvSpPr>
            <p:spPr bwMode="auto">
              <a:xfrm>
                <a:off x="5184" y="110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3" name="Straight Arrow Connector 140"/>
            <p:cNvCxnSpPr/>
            <p:nvPr/>
          </p:nvCxnSpPr>
          <p:spPr>
            <a:xfrm rot="5400000">
              <a:off x="2663303" y="2241481"/>
              <a:ext cx="72008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35693" y="5477470"/>
            <a:ext cx="4769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*无辐射跃迁：不发射光子的退激发过程。处于激发态的原子把能量以热运动方式传给周围原子，或</a:t>
            </a:r>
            <a:r>
              <a:rPr lang="zh-CN" altLang="en-US" sz="180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转为分子振动。</a:t>
            </a:r>
            <a:endParaRPr 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909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82318"/>
            <a:ext cx="7315200" cy="54059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400" y="1063229"/>
            <a:ext cx="692497" cy="42441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300" dirty="0">
                <a:latin typeface="STKaiti" charset="-122"/>
                <a:ea typeface="STKaiti" charset="-122"/>
                <a:cs typeface="STKaiti" charset="-122"/>
              </a:rPr>
              <a:t>氦氖激光系统的能级图</a:t>
            </a:r>
            <a:endParaRPr lang="en-US" altLang="zh-CN" sz="33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914400" y="518069"/>
            <a:ext cx="1108075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亚稳态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897111" y="1447800"/>
            <a:ext cx="1108075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亚稳态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724401" y="381000"/>
            <a:ext cx="12192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寿命较长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4724400" y="1428690"/>
            <a:ext cx="12192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寿命较长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8077718" y="914400"/>
            <a:ext cx="990082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寿命</a:t>
            </a:r>
            <a:r>
              <a:rPr kumimoji="0" lang="zh-CN" altLang="en-US" sz="2000" b="0" kern="0" dirty="0">
                <a:solidFill>
                  <a:srgbClr val="0000FF"/>
                </a:solidFill>
                <a:latin typeface="+mn-ea"/>
                <a:ea typeface="+mn-ea"/>
              </a:rPr>
              <a:t>短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8077200" y="2800290"/>
            <a:ext cx="990082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寿命</a:t>
            </a:r>
            <a:r>
              <a:rPr kumimoji="0" lang="zh-CN" altLang="en-US" sz="2000" b="0" kern="0" dirty="0">
                <a:solidFill>
                  <a:srgbClr val="0000FF"/>
                </a:solidFill>
                <a:latin typeface="+mn-ea"/>
                <a:ea typeface="+mn-ea"/>
              </a:rPr>
              <a:t>短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B138D46-AD69-3F40-B311-D98567D8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A02EB5-67C2-E546-88C6-C6FA4B0C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52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1926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381000" y="1137821"/>
            <a:ext cx="84074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>
              <a:buFont typeface="Wingdings" charset="2"/>
              <a:buChar char="§"/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在碰撞中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 He 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把能量传递给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 Ne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而回到基态，而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Ne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则被激发到</a:t>
            </a:r>
            <a:r>
              <a:rPr lang="en-US" altLang="zh-CN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 5</a:t>
            </a:r>
            <a:r>
              <a:rPr lang="en-US" altLang="zh-CN" sz="2800" i="1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S 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或</a:t>
            </a:r>
            <a:r>
              <a:rPr lang="en-US" altLang="zh-CN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 4</a:t>
            </a:r>
            <a:r>
              <a:rPr lang="en-US" altLang="zh-CN" sz="2800" i="1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S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；</a:t>
            </a:r>
            <a:endParaRPr lang="en-US" altLang="zh-CN" sz="2800" dirty="0">
              <a:solidFill>
                <a:srgbClr val="0000FF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457200" indent="-457200">
              <a:buFont typeface="Wingdings" charset="2"/>
              <a:buChar char="§"/>
              <a:defRPr/>
            </a:pPr>
            <a:r>
              <a:rPr lang="zh-CN" altLang="en-US" sz="2800" dirty="0">
                <a:solidFill>
                  <a:srgbClr val="FF3300"/>
                </a:solidFill>
                <a:latin typeface="STKaiti" charset="-122"/>
                <a:ea typeface="STKaiti" charset="-122"/>
                <a:cs typeface="STKaiti" charset="-122"/>
              </a:rPr>
              <a:t>要产生激光，除了增加上能级的粒子数外，还要设法减少下能级的粒子数。</a:t>
            </a:r>
            <a:endParaRPr lang="en-US" altLang="zh-CN" sz="2800" dirty="0">
              <a:latin typeface="STKaiti" charset="-122"/>
              <a:ea typeface="STKaiti" charset="-122"/>
              <a:cs typeface="STKaiti" charset="-122"/>
              <a:sym typeface="Symbol" charset="0"/>
            </a:endParaRPr>
          </a:p>
          <a:p>
            <a:pPr marL="457200" indent="-457200">
              <a:buFont typeface="Wingdings" charset="2"/>
              <a:buChar char="§"/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  <a:sym typeface="Symbol" charset="0"/>
              </a:rPr>
              <a:t>正好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Ne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lang="en-US" altLang="zh-CN" sz="2800" i="1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lang="en-US" altLang="zh-CN" sz="2800" i="1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是亚稳态，下能级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 4</a:t>
            </a:r>
            <a:r>
              <a:rPr lang="en-US" altLang="zh-CN" sz="2800" i="1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en-US" altLang="zh-CN" sz="2800" i="1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P 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的寿命比上能级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lang="en-US" altLang="zh-CN" sz="2800" i="1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lang="en-US" altLang="zh-CN" sz="2800" i="1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要短得多，这样就可以形成粒子数的反转。</a:t>
            </a:r>
            <a:endParaRPr lang="en-US" altLang="zh-CN" sz="2800" dirty="0">
              <a:solidFill>
                <a:schemeClr val="tx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457200" indent="-457200">
              <a:buFont typeface="Wingdings" charset="2"/>
              <a:buChar char="§"/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放电管做得比较细（毛细管），可使原子与管壁碰撞频繁。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借助这种碰撞</a:t>
            </a:r>
            <a:r>
              <a:rPr lang="zh-CN" altLang="en-US" sz="2800" dirty="0">
                <a:solidFill>
                  <a:srgbClr val="FF0033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en-US" altLang="zh-CN" sz="2800" dirty="0">
                <a:solidFill>
                  <a:srgbClr val="FF0033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en-US" altLang="zh-CN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altLang="zh-CN" sz="2800" i="1" dirty="0">
                <a:solidFill>
                  <a:srgbClr val="FF0033"/>
                </a:solidFill>
                <a:latin typeface="STKaiti" charset="-122"/>
                <a:ea typeface="STKaiti" charset="-122"/>
                <a:cs typeface="STKaiti" charset="-122"/>
              </a:rPr>
              <a:t>S</a:t>
            </a:r>
            <a:r>
              <a:rPr lang="zh-CN" altLang="en-US" sz="2800" dirty="0">
                <a:solidFill>
                  <a:srgbClr val="FF0033"/>
                </a:solidFill>
                <a:latin typeface="STKaiti" charset="-122"/>
                <a:ea typeface="STKaiti" charset="-122"/>
                <a:cs typeface="STKaiti" charset="-122"/>
              </a:rPr>
              <a:t>态的</a:t>
            </a:r>
            <a:r>
              <a:rPr lang="en-US" altLang="zh-CN" sz="2800" dirty="0">
                <a:solidFill>
                  <a:srgbClr val="FF0033"/>
                </a:solidFill>
                <a:latin typeface="STKaiti" charset="-122"/>
                <a:ea typeface="STKaiti" charset="-122"/>
                <a:cs typeface="STKaiti" charset="-122"/>
              </a:rPr>
              <a:t>Ne</a:t>
            </a:r>
            <a:r>
              <a:rPr lang="zh-CN" altLang="en-US" sz="2800" dirty="0">
                <a:solidFill>
                  <a:srgbClr val="FF0033"/>
                </a:solidFill>
                <a:latin typeface="STKaiti" charset="-122"/>
                <a:ea typeface="STKaiti" charset="-122"/>
                <a:cs typeface="STKaiti" charset="-122"/>
              </a:rPr>
              <a:t>原子可以将能量交给管壁发生</a:t>
            </a:r>
            <a:r>
              <a:rPr lang="en-US" altLang="zh-CN" sz="2800" dirty="0">
                <a:solidFill>
                  <a:srgbClr val="FF0033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zh-CN" altLang="en-US" sz="2800" dirty="0">
                <a:solidFill>
                  <a:srgbClr val="FF3300"/>
                </a:solidFill>
                <a:latin typeface="STKaiti" charset="-122"/>
                <a:ea typeface="STKaiti" charset="-122"/>
                <a:cs typeface="STKaiti" charset="-122"/>
              </a:rPr>
              <a:t>“无辐射跃迁”，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从而回到基态，</a:t>
            </a:r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这就及时减少了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en-US" altLang="zh-CN" sz="2800" i="1" dirty="0">
                <a:latin typeface="STKaiti" charset="-122"/>
                <a:ea typeface="STKaiti" charset="-122"/>
                <a:cs typeface="STKaiti" charset="-122"/>
              </a:rPr>
              <a:t>S</a:t>
            </a:r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态的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Ne</a:t>
            </a:r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原子数，</a:t>
            </a:r>
            <a:r>
              <a:rPr lang="zh-CN" altLang="en-US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有利于激光下能级</a:t>
            </a:r>
            <a:r>
              <a:rPr lang="en-US" altLang="zh-CN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lang="en-US" altLang="zh-CN" sz="2800" i="1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en-US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与</a:t>
            </a:r>
            <a:r>
              <a:rPr lang="en-US" altLang="zh-CN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en-US" altLang="zh-CN" sz="2800" i="1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en-US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态的抽空。</a:t>
            </a:r>
            <a:endParaRPr lang="en-US" altLang="zh-CN" sz="28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</a:t>
            </a:r>
            <a:r>
              <a:rPr lang="zh-CN" altLang="en-US" dirty="0"/>
              <a:t>亚稳态</a:t>
            </a:r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E4AFC6F3-9DBD-3244-AEAA-FFE7DEEA332D}" type="slidenum">
              <a:rPr lang="en-US" altLang="zh-CN" sz="1400" b="0"/>
              <a:pPr/>
              <a:t>53</a:t>
            </a:fld>
            <a:endParaRPr lang="en-US" altLang="zh-CN" sz="1400" b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BF0A09-1C82-E94A-8B9F-6E114C80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9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2"/>
          <p:cNvSpPr txBox="1">
            <a:spLocks noChangeArrowheads="1"/>
          </p:cNvSpPr>
          <p:nvPr/>
        </p:nvSpPr>
        <p:spPr bwMode="auto">
          <a:xfrm>
            <a:off x="533400" y="681039"/>
            <a:ext cx="727551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FF00FF"/>
                </a:solidFill>
                <a:latin typeface="宋体" charset="0"/>
                <a:sym typeface="Symbol" charset="2"/>
              </a:rPr>
              <a:t>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Ne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原子</a:t>
            </a:r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可以产生多条激光谱线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  </a:t>
            </a:r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图中标明了最强的三条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:</a:t>
            </a:r>
          </a:p>
        </p:txBody>
      </p:sp>
      <p:sp>
        <p:nvSpPr>
          <p:cNvPr id="197635" name="Text Box 3"/>
          <p:cNvSpPr txBox="1">
            <a:spLocks noChangeArrowheads="1"/>
          </p:cNvSpPr>
          <p:nvPr/>
        </p:nvSpPr>
        <p:spPr bwMode="auto">
          <a:xfrm>
            <a:off x="2554288" y="2192338"/>
            <a:ext cx="1409360" cy="177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633</a:t>
            </a:r>
            <a:r>
              <a:rPr lang="zh-CN" altLang="en-US" sz="2800" dirty="0">
                <a:solidFill>
                  <a:srgbClr val="0000FF"/>
                </a:solidFill>
                <a:sym typeface="Symbol" charset="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sym typeface="Symbol" charset="2"/>
              </a:rPr>
              <a:t>nm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1.15 </a:t>
            </a:r>
            <a:r>
              <a:rPr lang="en-US" altLang="zh-CN" sz="2800" dirty="0">
                <a:solidFill>
                  <a:srgbClr val="0000FF"/>
                </a:solidFill>
                <a:sym typeface="Symbol" charset="2"/>
              </a:rPr>
              <a:t></a:t>
            </a:r>
            <a:r>
              <a:rPr lang="en-US" altLang="zh-CN" sz="2800" dirty="0">
                <a:solidFill>
                  <a:srgbClr val="0000FF"/>
                </a:solidFill>
              </a:rPr>
              <a:t>m</a:t>
            </a:r>
          </a:p>
          <a:p>
            <a:pPr>
              <a:lnSpc>
                <a:spcPct val="14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3.39 </a:t>
            </a:r>
            <a:r>
              <a:rPr lang="en-US" altLang="zh-CN" sz="2800" dirty="0">
                <a:solidFill>
                  <a:srgbClr val="0000FF"/>
                </a:solidFill>
                <a:sym typeface="Symbol" charset="2"/>
              </a:rPr>
              <a:t></a:t>
            </a:r>
            <a:r>
              <a:rPr lang="en-US" altLang="zh-CN" sz="2800" dirty="0">
                <a:solidFill>
                  <a:srgbClr val="0000FF"/>
                </a:solidFill>
              </a:rPr>
              <a:t>m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97636" name="Text Box 4"/>
          <p:cNvSpPr txBox="1">
            <a:spLocks noChangeArrowheads="1"/>
          </p:cNvSpPr>
          <p:nvPr/>
        </p:nvSpPr>
        <p:spPr bwMode="auto">
          <a:xfrm>
            <a:off x="936625" y="4230688"/>
            <a:ext cx="773747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它们都是从亚稳态到非亚稳态和非基态</a:t>
            </a:r>
            <a:endParaRPr lang="en-US" altLang="zh-CN" sz="2800" dirty="0">
              <a:solidFill>
                <a:schemeClr val="tx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之间发生的，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因此较易实现粒子数反转。</a:t>
            </a:r>
            <a:endParaRPr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  <p:grpSp>
        <p:nvGrpSpPr>
          <p:cNvPr id="197637" name="Group 5"/>
          <p:cNvGrpSpPr>
            <a:grpSpLocks/>
          </p:cNvGrpSpPr>
          <p:nvPr/>
        </p:nvGrpSpPr>
        <p:grpSpPr bwMode="auto">
          <a:xfrm>
            <a:off x="5062538" y="2347913"/>
            <a:ext cx="2116137" cy="523875"/>
            <a:chOff x="3189" y="1479"/>
            <a:chExt cx="1333" cy="330"/>
          </a:xfrm>
        </p:grpSpPr>
        <p:sp>
          <p:nvSpPr>
            <p:cNvPr id="197638" name="Text Box 6"/>
            <p:cNvSpPr txBox="1">
              <a:spLocks noChangeArrowheads="1"/>
            </p:cNvSpPr>
            <p:nvPr/>
          </p:nvSpPr>
          <p:spPr bwMode="auto">
            <a:xfrm>
              <a:off x="3511" y="1479"/>
              <a:ext cx="101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FF5050"/>
                  </a:solidFill>
                  <a:latin typeface="STKaiti" charset="-122"/>
                  <a:ea typeface="STKaiti" charset="-122"/>
                  <a:cs typeface="STKaiti" charset="-122"/>
                </a:rPr>
                <a:t>红光</a:t>
              </a:r>
            </a:p>
          </p:txBody>
        </p:sp>
        <p:sp>
          <p:nvSpPr>
            <p:cNvPr id="197639" name="Line 7"/>
            <p:cNvSpPr>
              <a:spLocks noChangeShapeType="1"/>
            </p:cNvSpPr>
            <p:nvPr/>
          </p:nvSpPr>
          <p:spPr bwMode="auto">
            <a:xfrm flipV="1">
              <a:off x="3189" y="1700"/>
              <a:ext cx="256" cy="0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2800"/>
            </a:p>
          </p:txBody>
        </p:sp>
      </p:grpSp>
      <p:grpSp>
        <p:nvGrpSpPr>
          <p:cNvPr id="197640" name="Group 8"/>
          <p:cNvGrpSpPr>
            <a:grpSpLocks/>
          </p:cNvGrpSpPr>
          <p:nvPr/>
        </p:nvGrpSpPr>
        <p:grpSpPr bwMode="auto">
          <a:xfrm>
            <a:off x="4589463" y="3048000"/>
            <a:ext cx="2168525" cy="671512"/>
            <a:chOff x="2891" y="2055"/>
            <a:chExt cx="1366" cy="423"/>
          </a:xfrm>
        </p:grpSpPr>
        <p:sp>
          <p:nvSpPr>
            <p:cNvPr id="197641" name="AutoShape 9"/>
            <p:cNvSpPr>
              <a:spLocks/>
            </p:cNvSpPr>
            <p:nvPr/>
          </p:nvSpPr>
          <p:spPr bwMode="auto">
            <a:xfrm>
              <a:off x="2891" y="2055"/>
              <a:ext cx="75" cy="423"/>
            </a:xfrm>
            <a:prstGeom prst="righ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197642" name="Line 10"/>
            <p:cNvSpPr>
              <a:spLocks noChangeShapeType="1"/>
            </p:cNvSpPr>
            <p:nvPr/>
          </p:nvSpPr>
          <p:spPr bwMode="auto">
            <a:xfrm flipV="1">
              <a:off x="3189" y="2260"/>
              <a:ext cx="256" cy="0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197643" name="Text Box 11"/>
            <p:cNvSpPr txBox="1">
              <a:spLocks noChangeArrowheads="1"/>
            </p:cNvSpPr>
            <p:nvPr/>
          </p:nvSpPr>
          <p:spPr bwMode="auto">
            <a:xfrm>
              <a:off x="3534" y="2067"/>
              <a:ext cx="72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FF3300"/>
                  </a:solidFill>
                  <a:latin typeface="STKaiti" charset="-122"/>
                  <a:ea typeface="STKaiti" charset="-122"/>
                  <a:cs typeface="STKaiti" charset="-122"/>
                </a:rPr>
                <a:t>红外</a:t>
              </a:r>
            </a:p>
          </p:txBody>
        </p:sp>
      </p:grp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0F096160-EB48-3749-A622-275B4ABA6B85}" type="slidenum">
              <a:rPr lang="en-US" altLang="zh-CN" sz="1400" b="0"/>
              <a:pPr/>
              <a:t>54</a:t>
            </a:fld>
            <a:endParaRPr lang="en-US" altLang="zh-CN" sz="1400" b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56B84C-8418-0444-B7CE-7FCCDE77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7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 build="p" autoUpdateAnimBg="0" advAuto="0"/>
      <p:bldP spid="197635" grpId="0" autoUpdateAnimBg="0"/>
      <p:bldP spid="197636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6" descr="未定标题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733800"/>
            <a:ext cx="3581400" cy="253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光学谐振腔</a:t>
            </a:r>
            <a:r>
              <a:rPr lang="en-US" altLang="zh-CN" sz="32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(optical harmonic oscillator)</a:t>
            </a:r>
            <a:r>
              <a:rPr lang="zh-CN" altLang="en-US" sz="32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的作用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55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8" y="1326902"/>
            <a:ext cx="5523042" cy="5226298"/>
          </a:xfrm>
        </p:spPr>
        <p:txBody>
          <a:bodyPr/>
          <a:lstStyle/>
          <a:p>
            <a:r>
              <a:rPr lang="zh-CN" altLang="en-GB" sz="32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谐振腔的定向作用</a:t>
            </a:r>
            <a:endParaRPr lang="zh-CN" altLang="en-US" sz="32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/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若无谐振腔，激活介质初始自发辐射的光是传播方向各向同性的非相干光</a:t>
            </a:r>
            <a:endParaRPr lang="en-US" altLang="zh-CN" sz="32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/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抑制了传播方向与轴线不平行的光，放大了沿轴线方向传播的光。</a:t>
            </a:r>
            <a:endParaRPr lang="en-US" altLang="zh-CN" sz="32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r>
              <a:rPr lang="zh-CN" altLang="en-GB" sz="32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谐振腔的选频作用</a:t>
            </a:r>
            <a:endParaRPr lang="en-US" altLang="zh-CN" sz="32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/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图示为氦氖激光器 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Ne 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原子的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0.6328 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  <a:sym typeface="Symbol" panose="05050102010706020507" pitchFamily="18" charset="2"/>
              </a:rPr>
              <a:t>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m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受激辐射光的</a:t>
            </a: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谱线自然展宽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示意图，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自然宽度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高达</a:t>
            </a:r>
            <a:endParaRPr lang="en-US" altLang="zh-CN" sz="24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/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调节谐振腔 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sym typeface="Symbol" panose="05050102010706020507" pitchFamily="18" charset="2"/>
              </a:rPr>
              <a:t> 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沿轴向传播的光进一步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选频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，只让某几种满足共振条件的单色光得到放大（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见下页！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）</a:t>
            </a:r>
          </a:p>
          <a:p>
            <a:pPr lvl="1"/>
            <a:endParaRPr lang="zh-CN" altLang="en-US" sz="24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endParaRPr lang="zh-CN" altLang="en-US" sz="32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304287"/>
            <a:ext cx="2829992" cy="2277113"/>
          </a:xfrm>
          <a:prstGeom prst="rect">
            <a:avLst/>
          </a:prstGeom>
        </p:spPr>
      </p:pic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1792158" y="4467591"/>
            <a:ext cx="3733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zh-CN" sz="2400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 </a:t>
            </a:r>
            <a:r>
              <a:rPr lang="en-US" altLang="zh-CN" sz="2400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r>
              <a:rPr lang="en-US" altLang="zh-CN" sz="2400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</a:t>
            </a:r>
            <a:r>
              <a:rPr lang="en-US" altLang="zh-CN" sz="2400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400" i="0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altLang="zh-CN" sz="2400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Hz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38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Ne</a:t>
            </a: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受激辐射光的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谱线自然展宽</a:t>
            </a:r>
            <a:endParaRPr lang="en-US" dirty="0"/>
          </a:p>
        </p:txBody>
      </p:sp>
      <p:sp>
        <p:nvSpPr>
          <p:cNvPr id="11" name="幻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8B595D3E-9B8A-8D45-9E0D-274BD3AC1B30}" type="slidenum">
              <a:rPr lang="en-US" altLang="zh-CN" sz="1400" b="0"/>
              <a:pPr/>
              <a:t>56</a:t>
            </a:fld>
            <a:endParaRPr lang="en-US" altLang="zh-CN" sz="1400" b="0"/>
          </a:p>
        </p:txBody>
      </p:sp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2228850" y="3727002"/>
            <a:ext cx="6686550" cy="14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而实际氦氖激光器输出激光的频率展宽可以达到</a:t>
            </a:r>
            <a:endParaRPr lang="zh-CN" altLang="en-US" dirty="0">
              <a:solidFill>
                <a:srgbClr val="FF0000"/>
              </a:solidFill>
              <a:latin typeface="STKaiti" charset="-122"/>
              <a:ea typeface="STKaiti" charset="-122"/>
              <a:cs typeface="STKaiti" charset="-122"/>
              <a:sym typeface="Symbol" charset="2"/>
            </a:endParaRPr>
          </a:p>
        </p:txBody>
      </p:sp>
      <p:graphicFrame>
        <p:nvGraphicFramePr>
          <p:cNvPr id="200707" name="Object 3"/>
          <p:cNvGraphicFramePr>
            <a:graphicFrameLocks noChangeAspect="1"/>
          </p:cNvGraphicFramePr>
          <p:nvPr/>
        </p:nvGraphicFramePr>
        <p:xfrm>
          <a:off x="757238" y="4000500"/>
          <a:ext cx="1052512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2" imgW="1854740" imgH="3988340" progId="MS_ClipArt_Gallery.2">
                  <p:embed/>
                </p:oleObj>
              </mc:Choice>
              <mc:Fallback>
                <p:oleObj name="剪辑" r:id="rId2" imgW="1854740" imgH="39883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4000500"/>
                        <a:ext cx="1052512" cy="226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0710" name="Group 6"/>
          <p:cNvGrpSpPr>
            <a:grpSpLocks/>
          </p:cNvGrpSpPr>
          <p:nvPr/>
        </p:nvGrpSpPr>
        <p:grpSpPr bwMode="auto">
          <a:xfrm>
            <a:off x="4358021" y="5045993"/>
            <a:ext cx="2306639" cy="1111250"/>
            <a:chOff x="1488" y="3264"/>
            <a:chExt cx="1453" cy="700"/>
          </a:xfrm>
        </p:grpSpPr>
        <p:sp>
          <p:nvSpPr>
            <p:cNvPr id="200711" name="Rectangle 7"/>
            <p:cNvSpPr>
              <a:spLocks noChangeArrowheads="1"/>
            </p:cNvSpPr>
            <p:nvPr/>
          </p:nvSpPr>
          <p:spPr bwMode="auto">
            <a:xfrm>
              <a:off x="1946" y="3420"/>
              <a:ext cx="99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600" dirty="0">
                  <a:solidFill>
                    <a:srgbClr val="0000FF"/>
                  </a:solidFill>
                  <a:latin typeface="STKaiti" charset="-122"/>
                  <a:ea typeface="STKaiti" charset="-122"/>
                  <a:cs typeface="STKaiti" charset="-122"/>
                </a:rPr>
                <a:t>~</a:t>
              </a:r>
              <a:r>
                <a:rPr lang="en-US" altLang="zh-CN" sz="3600" dirty="0">
                  <a:solidFill>
                    <a:srgbClr val="0000FF"/>
                  </a:solidFill>
                  <a:latin typeface="STKaiti" charset="-122"/>
                  <a:ea typeface="STKaiti" charset="-122"/>
                  <a:cs typeface="STKaiti" charset="-122"/>
                  <a:sym typeface="Symbol" charset="0"/>
                </a:rPr>
                <a:t>10 </a:t>
              </a:r>
              <a:r>
                <a:rPr lang="en-US" altLang="zh-CN" sz="3600" baseline="30000" dirty="0">
                  <a:solidFill>
                    <a:srgbClr val="0000FF"/>
                  </a:solidFill>
                  <a:latin typeface="STKaiti" charset="-122"/>
                  <a:ea typeface="STKaiti" charset="-122"/>
                  <a:cs typeface="STKaiti" charset="-122"/>
                  <a:sym typeface="Symbol" charset="0"/>
                </a:rPr>
                <a:t>- 15 </a:t>
              </a:r>
              <a:endParaRPr lang="zh-CN" altLang="en-US" sz="36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  <a:sym typeface="Symbo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73" name="Object 8"/>
                <p:cNvSpPr txBox="1"/>
                <p:nvPr/>
              </p:nvSpPr>
              <p:spPr bwMode="auto">
                <a:xfrm>
                  <a:off x="1488" y="3264"/>
                  <a:ext cx="458" cy="7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fName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func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6873" name="Object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88" y="3264"/>
                  <a:ext cx="458" cy="7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870" name="Object 9"/>
              <p:cNvSpPr txBox="1"/>
              <p:nvPr/>
            </p:nvSpPr>
            <p:spPr bwMode="auto">
              <a:xfrm>
                <a:off x="1476375" y="1133475"/>
                <a:ext cx="6376988" cy="11477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0.6328×1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≈5×1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Hz</m:t>
                          </m:r>
                        </m:fName>
                        <m:e/>
                      </m:func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6870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6375" y="1133475"/>
                <a:ext cx="6376988" cy="1147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62200" y="2667000"/>
                <a:ext cx="4907817" cy="1093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+mn-ea"/>
                            </a:rPr>
                            <m:t>𝚫</m:t>
                          </m:r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+mn-ea"/>
                            </a:rPr>
                            <m:t>𝐯</m:t>
                          </m:r>
                        </m:num>
                        <m:den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+mn-ea"/>
                            </a:rPr>
                            <m:t>𝐯</m:t>
                          </m:r>
                        </m:den>
                      </m:f>
                      <m:r>
                        <a:rPr lang="en-US" altLang="zh-CN" b="1" i="0" smtClean="0">
                          <a:solidFill>
                            <a:schemeClr val="tx1"/>
                          </a:solidFill>
                          <a:latin typeface="Cambria Math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𝟗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𝟓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𝟏𝟒</m:t>
                              </m:r>
                            </m:sup>
                          </m:sSup>
                        </m:den>
                      </m:f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∼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𝟏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667000"/>
                <a:ext cx="4907817" cy="109305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6CFC38-207C-5E40-9FBC-FB4E9E0EA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0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6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驻波条件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57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0"/>
              <p:cNvSpPr txBox="1"/>
              <p:nvPr/>
            </p:nvSpPr>
            <p:spPr bwMode="auto">
              <a:xfrm>
                <a:off x="1197761" y="1160303"/>
                <a:ext cx="1697839" cy="10494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𝑛𝐿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" name="Object 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7761" y="1160303"/>
                <a:ext cx="1697839" cy="10494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66800" y="2057400"/>
            <a:ext cx="36888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b="1" i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．</a:t>
            </a:r>
            <a:r>
              <a:rPr lang="en-US" altLang="zh-CN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85775" y="2743200"/>
            <a:ext cx="46958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i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谐振腔内媒质的折射率</a:t>
            </a:r>
            <a:r>
              <a:rPr lang="zh-CN" altLang="en-US" sz="2800" b="1" i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</a:t>
            </a:r>
            <a:r>
              <a:rPr lang="en-US" altLang="zh-CN" sz="2800" b="1" baseline="-2500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真空中的波长</a:t>
            </a:r>
          </a:p>
        </p:txBody>
      </p:sp>
      <p:grpSp>
        <p:nvGrpSpPr>
          <p:cNvPr id="9" name="Group 48"/>
          <p:cNvGrpSpPr>
            <a:grpSpLocks/>
          </p:cNvGrpSpPr>
          <p:nvPr/>
        </p:nvGrpSpPr>
        <p:grpSpPr bwMode="auto">
          <a:xfrm>
            <a:off x="5102424" y="1345753"/>
            <a:ext cx="3812976" cy="3378647"/>
            <a:chOff x="3036" y="476"/>
            <a:chExt cx="2548" cy="2157"/>
          </a:xfrm>
        </p:grpSpPr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084" y="573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084" y="669"/>
              <a:ext cx="18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4908" y="573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084" y="477"/>
              <a:ext cx="1824" cy="192"/>
            </a:xfrm>
            <a:custGeom>
              <a:avLst/>
              <a:gdLst>
                <a:gd name="T0" fmla="*/ 0 w 1824"/>
                <a:gd name="T1" fmla="*/ 192 h 192"/>
                <a:gd name="T2" fmla="*/ 912 w 1824"/>
                <a:gd name="T3" fmla="*/ 0 h 192"/>
                <a:gd name="T4" fmla="*/ 1824 w 1824"/>
                <a:gd name="T5" fmla="*/ 192 h 192"/>
                <a:gd name="T6" fmla="*/ 0 60000 65536"/>
                <a:gd name="T7" fmla="*/ 0 60000 65536"/>
                <a:gd name="T8" fmla="*/ 0 60000 65536"/>
                <a:gd name="T9" fmla="*/ 0 w 1824"/>
                <a:gd name="T10" fmla="*/ 0 h 192"/>
                <a:gd name="T11" fmla="*/ 1824 w 182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4" h="192">
                  <a:moveTo>
                    <a:pt x="0" y="192"/>
                  </a:moveTo>
                  <a:cubicBezTo>
                    <a:pt x="304" y="96"/>
                    <a:pt x="608" y="0"/>
                    <a:pt x="912" y="0"/>
                  </a:cubicBezTo>
                  <a:cubicBezTo>
                    <a:pt x="1216" y="0"/>
                    <a:pt x="1672" y="160"/>
                    <a:pt x="1824" y="19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3084" y="1245"/>
              <a:ext cx="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3084" y="1341"/>
              <a:ext cx="18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4908" y="1245"/>
              <a:ext cx="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084" y="1197"/>
              <a:ext cx="912" cy="144"/>
            </a:xfrm>
            <a:custGeom>
              <a:avLst/>
              <a:gdLst>
                <a:gd name="T0" fmla="*/ 0 w 912"/>
                <a:gd name="T1" fmla="*/ 144 h 144"/>
                <a:gd name="T2" fmla="*/ 480 w 912"/>
                <a:gd name="T3" fmla="*/ 0 h 144"/>
                <a:gd name="T4" fmla="*/ 912 w 912"/>
                <a:gd name="T5" fmla="*/ 144 h 144"/>
                <a:gd name="T6" fmla="*/ 0 60000 65536"/>
                <a:gd name="T7" fmla="*/ 0 60000 65536"/>
                <a:gd name="T8" fmla="*/ 0 60000 65536"/>
                <a:gd name="T9" fmla="*/ 0 w 912"/>
                <a:gd name="T10" fmla="*/ 0 h 144"/>
                <a:gd name="T11" fmla="*/ 912 w 91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2" h="144">
                  <a:moveTo>
                    <a:pt x="0" y="144"/>
                  </a:moveTo>
                  <a:cubicBezTo>
                    <a:pt x="164" y="72"/>
                    <a:pt x="328" y="0"/>
                    <a:pt x="480" y="0"/>
                  </a:cubicBezTo>
                  <a:cubicBezTo>
                    <a:pt x="632" y="0"/>
                    <a:pt x="840" y="120"/>
                    <a:pt x="912" y="14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 flipH="1" flipV="1">
              <a:off x="3996" y="1341"/>
              <a:ext cx="912" cy="144"/>
            </a:xfrm>
            <a:custGeom>
              <a:avLst/>
              <a:gdLst>
                <a:gd name="T0" fmla="*/ 0 w 912"/>
                <a:gd name="T1" fmla="*/ 144 h 144"/>
                <a:gd name="T2" fmla="*/ 480 w 912"/>
                <a:gd name="T3" fmla="*/ 0 h 144"/>
                <a:gd name="T4" fmla="*/ 912 w 912"/>
                <a:gd name="T5" fmla="*/ 144 h 144"/>
                <a:gd name="T6" fmla="*/ 0 60000 65536"/>
                <a:gd name="T7" fmla="*/ 0 60000 65536"/>
                <a:gd name="T8" fmla="*/ 0 60000 65536"/>
                <a:gd name="T9" fmla="*/ 0 w 912"/>
                <a:gd name="T10" fmla="*/ 0 h 144"/>
                <a:gd name="T11" fmla="*/ 912 w 91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2" h="144">
                  <a:moveTo>
                    <a:pt x="0" y="144"/>
                  </a:moveTo>
                  <a:cubicBezTo>
                    <a:pt x="164" y="72"/>
                    <a:pt x="328" y="0"/>
                    <a:pt x="480" y="0"/>
                  </a:cubicBezTo>
                  <a:cubicBezTo>
                    <a:pt x="632" y="0"/>
                    <a:pt x="840" y="120"/>
                    <a:pt x="912" y="14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3036" y="1917"/>
              <a:ext cx="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3036" y="2013"/>
              <a:ext cx="18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4908" y="1917"/>
              <a:ext cx="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3036" y="1917"/>
              <a:ext cx="624" cy="96"/>
            </a:xfrm>
            <a:custGeom>
              <a:avLst/>
              <a:gdLst>
                <a:gd name="T0" fmla="*/ 0 w 624"/>
                <a:gd name="T1" fmla="*/ 96 h 96"/>
                <a:gd name="T2" fmla="*/ 336 w 624"/>
                <a:gd name="T3" fmla="*/ 0 h 96"/>
                <a:gd name="T4" fmla="*/ 624 w 624"/>
                <a:gd name="T5" fmla="*/ 96 h 96"/>
                <a:gd name="T6" fmla="*/ 0 60000 65536"/>
                <a:gd name="T7" fmla="*/ 0 60000 65536"/>
                <a:gd name="T8" fmla="*/ 0 60000 65536"/>
                <a:gd name="T9" fmla="*/ 0 w 624"/>
                <a:gd name="T10" fmla="*/ 0 h 96"/>
                <a:gd name="T11" fmla="*/ 624 w 62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96">
                  <a:moveTo>
                    <a:pt x="0" y="96"/>
                  </a:moveTo>
                  <a:cubicBezTo>
                    <a:pt x="116" y="48"/>
                    <a:pt x="232" y="0"/>
                    <a:pt x="336" y="0"/>
                  </a:cubicBezTo>
                  <a:cubicBezTo>
                    <a:pt x="440" y="0"/>
                    <a:pt x="576" y="80"/>
                    <a:pt x="624" y="9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4284" y="1917"/>
              <a:ext cx="624" cy="96"/>
            </a:xfrm>
            <a:custGeom>
              <a:avLst/>
              <a:gdLst>
                <a:gd name="T0" fmla="*/ 0 w 624"/>
                <a:gd name="T1" fmla="*/ 96 h 96"/>
                <a:gd name="T2" fmla="*/ 336 w 624"/>
                <a:gd name="T3" fmla="*/ 0 h 96"/>
                <a:gd name="T4" fmla="*/ 624 w 624"/>
                <a:gd name="T5" fmla="*/ 96 h 96"/>
                <a:gd name="T6" fmla="*/ 0 60000 65536"/>
                <a:gd name="T7" fmla="*/ 0 60000 65536"/>
                <a:gd name="T8" fmla="*/ 0 60000 65536"/>
                <a:gd name="T9" fmla="*/ 0 w 624"/>
                <a:gd name="T10" fmla="*/ 0 h 96"/>
                <a:gd name="T11" fmla="*/ 624 w 62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96">
                  <a:moveTo>
                    <a:pt x="0" y="96"/>
                  </a:moveTo>
                  <a:cubicBezTo>
                    <a:pt x="116" y="48"/>
                    <a:pt x="232" y="0"/>
                    <a:pt x="336" y="0"/>
                  </a:cubicBezTo>
                  <a:cubicBezTo>
                    <a:pt x="440" y="0"/>
                    <a:pt x="576" y="80"/>
                    <a:pt x="624" y="9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 flipV="1">
              <a:off x="3660" y="2013"/>
              <a:ext cx="624" cy="96"/>
            </a:xfrm>
            <a:custGeom>
              <a:avLst/>
              <a:gdLst>
                <a:gd name="T0" fmla="*/ 0 w 624"/>
                <a:gd name="T1" fmla="*/ 96 h 96"/>
                <a:gd name="T2" fmla="*/ 336 w 624"/>
                <a:gd name="T3" fmla="*/ 0 h 96"/>
                <a:gd name="T4" fmla="*/ 624 w 624"/>
                <a:gd name="T5" fmla="*/ 96 h 96"/>
                <a:gd name="T6" fmla="*/ 0 60000 65536"/>
                <a:gd name="T7" fmla="*/ 0 60000 65536"/>
                <a:gd name="T8" fmla="*/ 0 60000 65536"/>
                <a:gd name="T9" fmla="*/ 0 w 624"/>
                <a:gd name="T10" fmla="*/ 0 h 96"/>
                <a:gd name="T11" fmla="*/ 624 w 62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96">
                  <a:moveTo>
                    <a:pt x="0" y="96"/>
                  </a:moveTo>
                  <a:cubicBezTo>
                    <a:pt x="116" y="48"/>
                    <a:pt x="232" y="0"/>
                    <a:pt x="336" y="0"/>
                  </a:cubicBezTo>
                  <a:cubicBezTo>
                    <a:pt x="440" y="0"/>
                    <a:pt x="576" y="80"/>
                    <a:pt x="624" y="9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084" y="2445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084" y="2493"/>
              <a:ext cx="18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4908" y="2397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3887" y="2303"/>
              <a:ext cx="255" cy="330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L</a:t>
              </a:r>
              <a:endParaRPr lang="en-US" altLang="zh-CN" sz="28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5099" y="476"/>
              <a:ext cx="485" cy="3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800" b="1" i="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=1</a:t>
              </a:r>
              <a:endParaRPr lang="en-US" altLang="zh-CN" sz="2800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5099" y="1148"/>
              <a:ext cx="485" cy="3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800" b="1" i="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=2</a:t>
              </a:r>
              <a:endParaRPr lang="en-US" altLang="zh-CN" sz="2800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5099" y="1868"/>
              <a:ext cx="485" cy="33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800" b="1" i="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=3</a:t>
              </a:r>
              <a:endParaRPr lang="en-US" altLang="zh-CN" sz="2800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1"/>
              <p:cNvSpPr txBox="1"/>
              <p:nvPr/>
            </p:nvSpPr>
            <p:spPr bwMode="auto">
              <a:xfrm>
                <a:off x="1432935" y="3657600"/>
                <a:ext cx="1462665" cy="9450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𝑛𝐿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2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2935" y="3657600"/>
                <a:ext cx="1462665" cy="9450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657225" y="4800600"/>
            <a:ext cx="7924800" cy="138499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因此，在光学谐振腔内只有某些确定波长的光才能形成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稳定的驻波</a:t>
            </a:r>
            <a:r>
              <a:rPr lang="en-US" altLang="zh-CN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波长与腔的纵向长度有关</a:t>
            </a:r>
            <a:r>
              <a:rPr lang="en-US" altLang="zh-CN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这样的每一个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振动模式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称为一个“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纵模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”。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6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可以存在的纵模频率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58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/>
              <p:cNvSpPr txBox="1"/>
              <p:nvPr/>
            </p:nvSpPr>
            <p:spPr bwMode="auto">
              <a:xfrm>
                <a:off x="1653870" y="1175065"/>
                <a:ext cx="2733750" cy="1142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𝑛𝐿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3870" y="1175065"/>
                <a:ext cx="2733750" cy="1142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13550" y="2341928"/>
            <a:ext cx="519885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相邻两个纵模频率的间隔为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5"/>
              <p:cNvSpPr txBox="1"/>
              <p:nvPr/>
            </p:nvSpPr>
            <p:spPr bwMode="auto">
              <a:xfrm>
                <a:off x="2205227" y="3046248"/>
                <a:ext cx="1833373" cy="992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𝑛𝐿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5227" y="3046248"/>
                <a:ext cx="1833373" cy="992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94513" y="4177605"/>
            <a:ext cx="8229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GB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例在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氦氖激光器</a:t>
            </a:r>
            <a:r>
              <a:rPr lang="en-US" altLang="zh-CN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0.6328 </a:t>
            </a:r>
            <a:r>
              <a:rPr lang="en-US" altLang="zh-CN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</a:t>
            </a:r>
            <a:r>
              <a:rPr lang="en-US" altLang="zh-CN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 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谱线宽度</a:t>
            </a:r>
            <a:r>
              <a:rPr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 </a:t>
            </a:r>
            <a:r>
              <a:rPr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1.3×10</a:t>
            </a:r>
            <a:r>
              <a:rPr lang="en-US" altLang="zh-CN" sz="2800" b="1" i="0" baseline="3000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2800" b="1" baseline="3000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Hz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内可以存在的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纵模个数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为（设谐振腔长度</a:t>
            </a:r>
            <a:r>
              <a:rPr lang="en-US" altLang="zh-CN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，折射率</a:t>
            </a:r>
            <a:r>
              <a:rPr lang="en-US" altLang="zh-CN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n=1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 bwMode="auto">
              <a:xfrm>
                <a:off x="2209800" y="5217992"/>
                <a:ext cx="1461300" cy="10338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5217992"/>
                <a:ext cx="1461300" cy="10338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 bwMode="auto">
              <a:xfrm>
                <a:off x="3749847" y="5181600"/>
                <a:ext cx="2117537" cy="9830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1.3×1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1.5×1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≅8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49847" y="5181600"/>
                <a:ext cx="2117537" cy="983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524262" y="3075101"/>
            <a:ext cx="2100255" cy="9541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2800" dirty="0"/>
              <a:t> </a:t>
            </a:r>
            <a:r>
              <a:rPr lang="zh-CN" altLang="en-US" sz="2800" i="1" dirty="0"/>
              <a:t>Ｌ</a:t>
            </a:r>
            <a:r>
              <a:rPr lang="en-US" altLang="zh-CN" sz="2800" i="1" dirty="0"/>
              <a:t> </a:t>
            </a:r>
            <a:r>
              <a:rPr lang="zh-CN" altLang="en-US" sz="2800" dirty="0"/>
              <a:t>～</a:t>
            </a:r>
            <a:r>
              <a:rPr lang="en-US" altLang="zh-CN" sz="2800" dirty="0"/>
              <a:t> 1m 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r>
              <a:rPr lang="en-US" altLang="zh-CN" sz="2800" dirty="0"/>
              <a:t>  </a:t>
            </a:r>
            <a:r>
              <a:rPr lang="en-US" altLang="zh-CN" sz="2800" i="1" dirty="0"/>
              <a:t>n </a:t>
            </a:r>
            <a:r>
              <a:rPr lang="zh-CN" altLang="en-US" sz="2800" dirty="0"/>
              <a:t>～</a:t>
            </a:r>
            <a:r>
              <a:rPr lang="en-US" altLang="zh-CN" sz="2800" dirty="0"/>
              <a:t>  1.0 </a:t>
            </a:r>
            <a:r>
              <a:rPr lang="zh-CN" altLang="en-US" sz="2800" dirty="0"/>
              <a:t>；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37431" y="3255649"/>
                <a:ext cx="2483116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+mn-ea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+mn-ea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+mn-ea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+mn-ea"/>
                        </a:rPr>
                        <m:t>𝟓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+mn-ea"/>
                        </a:rPr>
                        <m:t>×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charset="0"/>
                          <a:ea typeface="+mn-ea"/>
                        </a:rPr>
                        <m:t>𝟏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+mn-ea"/>
                            </a:rPr>
                            <m:t>𝟎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+mn-ea"/>
                            </a:rPr>
                            <m:t>𝟖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 charset="0"/>
                          <a:ea typeface="+mn-ea"/>
                        </a:rPr>
                        <m:t>Hz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431" y="3255649"/>
                <a:ext cx="2483116" cy="53296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78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26" descr="未定标题3"/>
          <p:cNvPicPr>
            <a:picLocks noChangeAspect="1" noChangeArrowheads="1"/>
          </p:cNvPicPr>
          <p:nvPr/>
        </p:nvPicPr>
        <p:blipFill>
          <a:blip r:embed="rId2" cstate="print">
            <a:lum bright="-48000" contrast="100000"/>
          </a:blip>
          <a:srcRect/>
          <a:stretch>
            <a:fillRect/>
          </a:stretch>
        </p:blipFill>
        <p:spPr bwMode="auto">
          <a:xfrm>
            <a:off x="4610100" y="1226675"/>
            <a:ext cx="3899545" cy="235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32" descr="未定标题18"/>
          <p:cNvPicPr>
            <a:picLocks noChangeAspect="1" noChangeArrowheads="1"/>
          </p:cNvPicPr>
          <p:nvPr/>
        </p:nvPicPr>
        <p:blipFill>
          <a:blip r:embed="rId3" cstate="print">
            <a:lum bright="-36000" contrast="72000"/>
          </a:blip>
          <a:srcRect/>
          <a:stretch>
            <a:fillRect/>
          </a:stretch>
        </p:blipFill>
        <p:spPr bwMode="auto">
          <a:xfrm>
            <a:off x="4724400" y="3420973"/>
            <a:ext cx="3776244" cy="25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可以存在的纵模频率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59</a:t>
            </a:fld>
            <a:endParaRPr lang="en-US" altLang="zh-CN" dirty="0"/>
          </a:p>
        </p:txBody>
      </p:sp>
      <p:sp>
        <p:nvSpPr>
          <p:cNvPr id="6" name="Text Box 1027"/>
          <p:cNvSpPr txBox="1">
            <a:spLocks noChangeArrowheads="1"/>
          </p:cNvSpPr>
          <p:nvPr/>
        </p:nvSpPr>
        <p:spPr bwMode="auto">
          <a:xfrm>
            <a:off x="304800" y="1155918"/>
            <a:ext cx="4305300" cy="138499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利用加大纵模频率间隔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</a:t>
            </a:r>
            <a:r>
              <a:rPr lang="en-US" altLang="zh-CN" sz="28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的方法，可以使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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区间中只存在一个纵模频率。</a:t>
            </a:r>
          </a:p>
        </p:txBody>
      </p:sp>
      <p:sp>
        <p:nvSpPr>
          <p:cNvPr id="7" name="Text Box 1028"/>
          <p:cNvSpPr txBox="1">
            <a:spLocks noChangeArrowheads="1"/>
          </p:cNvSpPr>
          <p:nvPr/>
        </p:nvSpPr>
        <p:spPr bwMode="auto">
          <a:xfrm>
            <a:off x="304799" y="2667000"/>
            <a:ext cx="429629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比如</a:t>
            </a:r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缩短管长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 cm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，即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 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en-GB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则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</a:t>
            </a:r>
            <a:r>
              <a:rPr lang="en-US" altLang="zh-CN" sz="28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 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</a:t>
            </a:r>
            <a:r>
              <a:rPr lang="en-US" altLang="zh-CN" sz="2800" b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endParaRPr lang="en-US" altLang="zh-CN" sz="2800" b="1" i="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031"/>
          <p:cNvSpPr txBox="1">
            <a:spLocks noChangeArrowheads="1"/>
          </p:cNvSpPr>
          <p:nvPr/>
        </p:nvSpPr>
        <p:spPr bwMode="auto">
          <a:xfrm>
            <a:off x="304800" y="3733800"/>
            <a:ext cx="44196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 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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区间中，只可能存在的</a:t>
            </a:r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纵模个数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 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从而获得了线宽极窄的</a:t>
            </a:r>
            <a:r>
              <a:rPr lang="en-US" altLang="zh-CN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0.6328 </a:t>
            </a:r>
            <a:r>
              <a:rPr lang="en-US" altLang="zh-CN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  <a:sym typeface="Symbol" charset="0"/>
              </a:rPr>
              <a:t></a:t>
            </a:r>
            <a:r>
              <a:rPr lang="en-US" altLang="zh-CN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m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谱线激光输出！</a:t>
            </a:r>
            <a:endParaRPr lang="zh-CN" altLang="en-US" sz="2800" b="1" i="0" dirty="0">
              <a:solidFill>
                <a:srgbClr val="000066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1033"/>
          <p:cNvSpPr>
            <a:spLocks noChangeArrowheads="1"/>
          </p:cNvSpPr>
          <p:nvPr/>
        </p:nvSpPr>
        <p:spPr bwMode="auto">
          <a:xfrm>
            <a:off x="228600" y="5791200"/>
            <a:ext cx="6019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使激光具有</a:t>
            </a:r>
            <a:r>
              <a:rPr lang="zh-CN" altLang="en-US" sz="2800" b="1" i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极好的单色性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！！！</a:t>
            </a:r>
            <a:endParaRPr lang="zh-CN" altLang="en-US" sz="2800" b="1" i="0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6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2438400"/>
            <a:ext cx="5649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hangingPunct="1"/>
            <a:r>
              <a:rPr kumimoji="0" lang="en-US" altLang="zh-CN" sz="36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  </a:t>
            </a:r>
            <a:r>
              <a:rPr kumimoji="0" lang="en-US" altLang="zh-CN" sz="4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kumimoji="0" lang="zh-CN" altLang="en-US" sz="4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射线与物质相互作用  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57200" y="3810000"/>
            <a:ext cx="83820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400" b="1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射线与物质相互作用时，</a:t>
            </a:r>
            <a:r>
              <a:rPr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其强度会因</a:t>
            </a:r>
            <a:r>
              <a:rPr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射线通过物质而被减弱的现象</a:t>
            </a:r>
            <a:r>
              <a:rPr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,</a:t>
            </a:r>
            <a:r>
              <a:rPr lang="en-US" altLang="zh-CN" sz="2400" b="1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这就是</a:t>
            </a:r>
            <a:r>
              <a:rPr lang="en-US" altLang="zh-CN" sz="2400" b="1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lang="zh-CN" altLang="en-US" sz="2400" b="1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射线的吸收现象</a:t>
            </a:r>
          </a:p>
        </p:txBody>
      </p:sp>
    </p:spTree>
    <p:extLst>
      <p:ext uri="{BB962C8B-B14F-4D97-AF65-F5344CB8AC3E}">
        <p14:creationId xmlns:p14="http://schemas.microsoft.com/office/powerpoint/2010/main" val="12211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激光偏振的产生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60</a:t>
            </a:fld>
            <a:endParaRPr lang="en-US" altLang="zh-CN" dirty="0"/>
          </a:p>
        </p:txBody>
      </p:sp>
      <p:pic>
        <p:nvPicPr>
          <p:cNvPr id="5" name="Picture 2" descr="图21-30"/>
          <p:cNvPicPr>
            <a:picLocks noChangeAspect="1" noChangeArrowheads="1"/>
          </p:cNvPicPr>
          <p:nvPr/>
        </p:nvPicPr>
        <p:blipFill>
          <a:blip r:embed="rId3" cstate="print">
            <a:lum bright="-48000" contrast="72000"/>
          </a:blip>
          <a:srcRect b="17766"/>
          <a:stretch>
            <a:fillRect/>
          </a:stretch>
        </p:blipFill>
        <p:spPr bwMode="auto">
          <a:xfrm>
            <a:off x="933450" y="1295400"/>
            <a:ext cx="7391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8600" y="3547408"/>
            <a:ext cx="88011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•"/>
              <a:defRPr/>
            </a:pPr>
            <a:r>
              <a:rPr lang="zh-CN" altLang="en-US" sz="24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外腔式</a:t>
            </a:r>
            <a:r>
              <a:rPr lang="zh-CN" altLang="en-US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激光器的</a:t>
            </a:r>
            <a:r>
              <a:rPr lang="zh-CN" altLang="en-US" sz="24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两个反射镜</a:t>
            </a:r>
            <a:r>
              <a:rPr lang="zh-CN" altLang="en-US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安放在放电管的</a:t>
            </a:r>
            <a:r>
              <a:rPr lang="zh-CN" altLang="en-US" sz="24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外侧</a:t>
            </a:r>
            <a:r>
              <a:rPr lang="zh-CN" altLang="en-US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。其优点是谐振腔长度可调节。但因为增加了两个放电管的封口，会增加激光器的反射损耗。但若每个封口倾斜角正好等于布儒斯</a:t>
            </a:r>
            <a:r>
              <a:rPr lang="zh-CN" altLang="en-US" sz="2400" b="1" i="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特角时，两个封口对于偏振方向平行于入射面的光是透明的，减少了反射损耗，这种偏振光可被放大而形成激光</a:t>
            </a:r>
            <a:r>
              <a:rPr lang="zh-CN" altLang="en-US" sz="24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3400" y="5638800"/>
            <a:ext cx="8763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外腔式激光器：激光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频率是可调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的，而且是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偏振</a:t>
            </a:r>
            <a:r>
              <a:rPr lang="zh-CN" altLang="en-US" sz="2800" b="1" i="0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的。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779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02" y="3945847"/>
            <a:ext cx="3942736" cy="2256516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射线自由电子激光器（</a:t>
            </a:r>
            <a:r>
              <a:rPr lang="en-US" altLang="zh-CN" dirty="0"/>
              <a:t>XFEL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61</a:t>
            </a:fld>
            <a:endParaRPr lang="en-US" altLang="zh-CN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1" y="1146989"/>
            <a:ext cx="8435974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这是目前唯一一种不属于气体、液体或固体中任何一类的激光</a:t>
            </a:r>
            <a:r>
              <a:rPr lang="zh-CN" altLang="en-US" sz="24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装置。                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第四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代同步辐射光源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射线自由电子激光器的原理</a:t>
            </a:r>
          </a:p>
          <a:p>
            <a:pPr algn="just"/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用加速器将电子加速到接近光速，然后使其通过一个极性交替变换的磁场结构。常用的磁场结构是波荡器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undulator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，由若干组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极和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极的位置周期性地交替排列的磁铁组成，它产生一个在空间呈周期性变化的横向磁场。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1865"/>
            <a:ext cx="3817938" cy="22362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95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XFEL</a:t>
            </a:r>
            <a:r>
              <a:rPr lang="zh-CN" altLang="en-US" dirty="0"/>
              <a:t>原理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23E557-D441-4357-A945-F2E1178F743A}" type="slidenum">
              <a:rPr lang="zh-CN" altLang="en-US" smtClean="0"/>
              <a:pPr>
                <a:defRPr/>
              </a:pPr>
              <a:t>62</a:t>
            </a:fld>
            <a:endParaRPr lang="en-US" altLang="zh-CN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1000" y="1143000"/>
            <a:ext cx="8028363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457200" indent="-457200" algn="just">
              <a:buFont typeface="Arial" charset="0"/>
              <a:buChar char="•"/>
            </a:pPr>
            <a:r>
              <a:rPr lang="zh-CN" altLang="en-US" sz="2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电子通过这个磁场时，运动轨道作周期性的扭摆前进，由磁轫致辐射效应产生光辐射。</a:t>
            </a:r>
            <a:endParaRPr lang="en-US" altLang="zh-CN" sz="26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zh-CN" altLang="en-US" sz="2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在波荡器的二端放置一对反射镜，构成一个光学谐振腔，使输出光束有高的光强和良好的准直性。</a:t>
            </a:r>
            <a:endParaRPr lang="zh-CN" altLang="en-US" sz="26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905844"/>
            <a:ext cx="5075705" cy="326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712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XFEL</a:t>
            </a:r>
            <a:r>
              <a:rPr lang="zh-CN" altLang="en-US" dirty="0"/>
              <a:t>原理和已建成装置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23E557-D441-4357-A945-F2E1178F743A}" type="slidenum">
              <a:rPr lang="zh-CN" altLang="en-US" smtClean="0"/>
              <a:pPr>
                <a:defRPr/>
              </a:pPr>
              <a:t>63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457200" y="1172388"/>
            <a:ext cx="8305800" cy="2586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辐射光的波长可以通过改变电子的速度（动能）和磁场极性变换的周期进行调谐，调谐范围原则上可以从远紫外到毫米波段。</a:t>
            </a:r>
            <a:endParaRPr lang="en-US" altLang="zh-CN" sz="2800" dirty="0"/>
          </a:p>
          <a:p>
            <a:r>
              <a:rPr lang="zh-CN" altLang="en-US" sz="2800" dirty="0"/>
              <a:t>与传统激光器的不同：</a:t>
            </a:r>
          </a:p>
          <a:p>
            <a:pPr lvl="1"/>
            <a:r>
              <a:rPr lang="zh-CN" altLang="en-US" sz="2400" dirty="0"/>
              <a:t>从原理上，它不涉及原子内能级间的跃迁，不须要粒子数反转的条件。它完全由自由电子的运动产生，因此称为自由电子激光器。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57200" y="3759200"/>
            <a:ext cx="352901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1998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年，美国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Stanford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直线加速器中心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(SLAC)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开始建造世界上第一台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射线激光器，称之为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LCLS (</a:t>
            </a:r>
            <a:r>
              <a:rPr lang="en-US" altLang="zh-CN" sz="2400" dirty="0" err="1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Linac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Coherent Light Source)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22" y="3396171"/>
            <a:ext cx="4497778" cy="28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38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XFEL</a:t>
            </a:r>
            <a:r>
              <a:rPr lang="zh-CN" altLang="en-US"/>
              <a:t>已建成或在建装置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64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81000" y="1371600"/>
            <a:ext cx="8534400" cy="4953000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德国汉堡的</a:t>
            </a:r>
            <a:r>
              <a:rPr lang="en-US" altLang="zh-CN" sz="3200" dirty="0"/>
              <a:t>DESY</a:t>
            </a:r>
            <a:r>
              <a:rPr lang="zh-CN" altLang="en-US" sz="3200" dirty="0"/>
              <a:t>电子同步回旋加速器研究中心正在建立欧洲</a:t>
            </a:r>
            <a:r>
              <a:rPr lang="en-US" altLang="zh-CN" sz="3200" dirty="0"/>
              <a:t>X</a:t>
            </a:r>
            <a:r>
              <a:rPr lang="zh-CN" altLang="en-US" sz="3200" dirty="0"/>
              <a:t>射线自由电子激光器</a:t>
            </a:r>
            <a:r>
              <a:rPr lang="en-US" altLang="zh-CN" sz="3200" dirty="0"/>
              <a:t>(European XFEL)</a:t>
            </a:r>
            <a:r>
              <a:rPr lang="zh-CN" altLang="en-US" sz="3200" dirty="0"/>
              <a:t>，它有一条</a:t>
            </a:r>
            <a:r>
              <a:rPr lang="en-US" altLang="zh-CN" sz="3200" dirty="0"/>
              <a:t>3.4 km</a:t>
            </a:r>
            <a:r>
              <a:rPr lang="zh-CN" altLang="en-US" sz="3200" dirty="0"/>
              <a:t>长的地下装置，</a:t>
            </a:r>
            <a:r>
              <a:rPr lang="en-US" altLang="zh-CN" sz="3200" dirty="0"/>
              <a:t> </a:t>
            </a:r>
            <a:r>
              <a:rPr lang="zh-CN" altLang="en-US" sz="3200" dirty="0"/>
              <a:t>位于德国的</a:t>
            </a:r>
            <a:r>
              <a:rPr lang="en-US" altLang="zh-CN" sz="3200" dirty="0"/>
              <a:t>Hamburg</a:t>
            </a:r>
            <a:r>
              <a:rPr lang="zh-CN" altLang="en-US" sz="3200" dirty="0"/>
              <a:t>和</a:t>
            </a:r>
            <a:r>
              <a:rPr lang="en-US" altLang="zh-CN" sz="3200" dirty="0"/>
              <a:t>Schleswig-Holstein</a:t>
            </a:r>
            <a:r>
              <a:rPr lang="zh-CN" altLang="en-US" sz="3200" dirty="0"/>
              <a:t>，</a:t>
            </a:r>
            <a:r>
              <a:rPr lang="en-US" altLang="zh-CN" sz="3200" dirty="0"/>
              <a:t>2017</a:t>
            </a:r>
            <a:r>
              <a:rPr lang="zh-CN" altLang="en-US" sz="3200" dirty="0"/>
              <a:t>年</a:t>
            </a:r>
            <a:r>
              <a:rPr lang="en-US" altLang="zh-CN" sz="3200" dirty="0"/>
              <a:t>5</a:t>
            </a:r>
            <a:r>
              <a:rPr lang="zh-CN" altLang="en-US" sz="3200" dirty="0"/>
              <a:t>月输出第一束光脉冲。</a:t>
            </a:r>
          </a:p>
          <a:p>
            <a:r>
              <a:rPr lang="zh-CN" altLang="en-US" sz="3200" dirty="0"/>
              <a:t>日本、意大利等国也在计划建造</a:t>
            </a:r>
            <a:r>
              <a:rPr lang="en-US" altLang="zh-CN" sz="3200" dirty="0"/>
              <a:t>XFEL</a:t>
            </a:r>
            <a:r>
              <a:rPr lang="zh-CN" altLang="en-US" sz="3200" dirty="0"/>
              <a:t>。</a:t>
            </a:r>
          </a:p>
          <a:p>
            <a:r>
              <a:rPr lang="zh-CN" altLang="en-US" sz="3200" dirty="0"/>
              <a:t>我国正在加强自由电子激光光源的研究，在上海光源北面建设一台软</a:t>
            </a:r>
            <a:r>
              <a:rPr lang="en-US" altLang="zh-CN" sz="3200" dirty="0"/>
              <a:t>X</a:t>
            </a:r>
            <a:r>
              <a:rPr lang="zh-CN" altLang="en-US" sz="3200" dirty="0"/>
              <a:t>射线自由电子激光试验装置，合肥开始建设 </a:t>
            </a:r>
            <a:r>
              <a:rPr lang="mr-IN" altLang="zh-CN" sz="3200" dirty="0"/>
              <a:t>…</a:t>
            </a:r>
            <a:endParaRPr lang="zh-CN" altLang="en-US" sz="3200" dirty="0"/>
          </a:p>
          <a:p>
            <a:r>
              <a:rPr lang="zh-CN" altLang="en-US" sz="3200" dirty="0"/>
              <a:t>在此之后，再向国家申请建设硬</a:t>
            </a:r>
            <a:r>
              <a:rPr lang="en-US" altLang="zh-CN" sz="3200" dirty="0"/>
              <a:t>X</a:t>
            </a:r>
            <a:r>
              <a:rPr lang="zh-CN" altLang="en-US" sz="3200" dirty="0"/>
              <a:t>射线的用户装置。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12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</a:t>
            </a:r>
            <a:r>
              <a:rPr lang="en-US" altLang="zh-CN" dirty="0"/>
              <a:t>X</a:t>
            </a:r>
            <a:r>
              <a:rPr lang="zh-CN" altLang="en-US" dirty="0"/>
              <a:t>射线激光与定向高能武器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65</a:t>
            </a:fld>
            <a:endParaRPr lang="en-US" altLang="zh-CN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36675"/>
            <a:ext cx="6911975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2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/>
          <p:cNvSpPr txBox="1">
            <a:spLocks noChangeArrowheads="1"/>
          </p:cNvSpPr>
          <p:nvPr/>
        </p:nvSpPr>
        <p:spPr bwMode="auto">
          <a:xfrm>
            <a:off x="394236" y="161077"/>
            <a:ext cx="48526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激光器的三个主要组成部分：</a:t>
            </a:r>
          </a:p>
        </p:txBody>
      </p:sp>
      <p:sp>
        <p:nvSpPr>
          <p:cNvPr id="207875" name="Text Box 3"/>
          <p:cNvSpPr txBox="1">
            <a:spLocks noChangeArrowheads="1"/>
          </p:cNvSpPr>
          <p:nvPr/>
        </p:nvSpPr>
        <p:spPr bwMode="auto">
          <a:xfrm>
            <a:off x="717550" y="1090613"/>
            <a:ext cx="2879725" cy="60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altLang="zh-CN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1.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工作物质：</a:t>
            </a:r>
          </a:p>
        </p:txBody>
      </p:sp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433388" y="2638425"/>
            <a:ext cx="3057525" cy="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altLang="zh-CN" sz="2800" dirty="0">
                <a:solidFill>
                  <a:schemeClr val="accent2"/>
                </a:solidFill>
                <a:latin typeface="STKaiti" charset="-122"/>
                <a:ea typeface="STKaiti" charset="-122"/>
                <a:cs typeface="STKaiti" charset="-122"/>
              </a:rPr>
              <a:t>   </a:t>
            </a:r>
            <a:r>
              <a:rPr lang="en-US" altLang="zh-CN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2.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激励能源：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                         </a:t>
            </a:r>
            <a:endParaRPr lang="en-US" altLang="zh-CN" sz="2800" dirty="0">
              <a:solidFill>
                <a:srgbClr val="0000FF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07878" name="Rectangle 6"/>
          <p:cNvSpPr>
            <a:spLocks noChangeArrowheads="1"/>
          </p:cNvSpPr>
          <p:nvPr/>
        </p:nvSpPr>
        <p:spPr bwMode="auto">
          <a:xfrm>
            <a:off x="1009650" y="1962150"/>
            <a:ext cx="66484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有合适的能级结构，能实现粒子数反转。</a:t>
            </a:r>
          </a:p>
        </p:txBody>
      </p:sp>
      <p:sp>
        <p:nvSpPr>
          <p:cNvPr id="207880" name="Rectangle 8"/>
          <p:cNvSpPr>
            <a:spLocks noChangeArrowheads="1"/>
          </p:cNvSpPr>
          <p:nvPr/>
        </p:nvSpPr>
        <p:spPr bwMode="auto">
          <a:xfrm>
            <a:off x="750888" y="4310063"/>
            <a:ext cx="26082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3.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光学谐振腔：</a:t>
            </a:r>
          </a:p>
        </p:txBody>
      </p:sp>
      <p:sp>
        <p:nvSpPr>
          <p:cNvPr id="207881" name="Rectangle 9"/>
          <p:cNvSpPr>
            <a:spLocks noChangeArrowheads="1"/>
          </p:cNvSpPr>
          <p:nvPr/>
        </p:nvSpPr>
        <p:spPr bwMode="auto">
          <a:xfrm>
            <a:off x="1066800" y="4953000"/>
            <a:ext cx="23383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2"/>
                </a:solidFill>
                <a:latin typeface="STKaiti" charset="-122"/>
                <a:ea typeface="STKaiti" charset="-122"/>
                <a:cs typeface="STKaiti" charset="-122"/>
              </a:rPr>
              <a:t>保证光放大，</a:t>
            </a:r>
          </a:p>
        </p:txBody>
      </p:sp>
      <p:sp>
        <p:nvSpPr>
          <p:cNvPr id="207882" name="Rectangle 10"/>
          <p:cNvSpPr>
            <a:spLocks noChangeArrowheads="1"/>
          </p:cNvSpPr>
          <p:nvPr/>
        </p:nvSpPr>
        <p:spPr bwMode="auto">
          <a:xfrm>
            <a:off x="3429000" y="4972050"/>
            <a:ext cx="55705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使激光有良好的方向性和单色性。</a:t>
            </a:r>
          </a:p>
        </p:txBody>
      </p:sp>
      <p:sp>
        <p:nvSpPr>
          <p:cNvPr id="207883" name="Rectangle 11"/>
          <p:cNvSpPr>
            <a:spLocks noChangeArrowheads="1"/>
          </p:cNvSpPr>
          <p:nvPr/>
        </p:nvSpPr>
        <p:spPr bwMode="auto">
          <a:xfrm>
            <a:off x="990600" y="3524250"/>
            <a:ext cx="5211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使原子激发，维持粒子数反转。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BCCA041B-5FFE-7542-9348-C7F2C516ADEB}" type="slidenum">
              <a:rPr lang="en-US" altLang="zh-CN" sz="1400" b="0"/>
              <a:pPr/>
              <a:t>66</a:t>
            </a:fld>
            <a:endParaRPr lang="en-US" altLang="zh-CN" sz="1400" b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85CE24-BBDF-434C-956A-B2B5C529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0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207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207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5" grpId="0" autoUpdateAnimBg="0"/>
      <p:bldP spid="207876" grpId="0" autoUpdateAnimBg="0"/>
      <p:bldP spid="207878" grpId="0" autoUpdateAnimBg="0"/>
      <p:bldP spid="207880" grpId="0" autoUpdateAnimBg="0"/>
      <p:bldP spid="207881" grpId="0" autoUpdateAnimBg="0"/>
      <p:bldP spid="207882" grpId="0" autoUpdateAnimBg="0"/>
      <p:bldP spid="207883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532984" y="195918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激光的特点</a:t>
            </a:r>
            <a:endParaRPr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08899" name="Text Box 3"/>
          <p:cNvSpPr txBox="1">
            <a:spLocks noChangeArrowheads="1"/>
          </p:cNvSpPr>
          <p:nvPr/>
        </p:nvSpPr>
        <p:spPr bwMode="auto">
          <a:xfrm>
            <a:off x="1042988" y="2276475"/>
            <a:ext cx="7589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  <a:sym typeface="Symbol" charset="0"/>
              </a:rPr>
              <a:t>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空间相干性好，激光波面上各个点可以做到都</a:t>
            </a:r>
          </a:p>
        </p:txBody>
      </p:sp>
      <p:sp>
        <p:nvSpPr>
          <p:cNvPr id="208900" name="Text Box 4"/>
          <p:cNvSpPr txBox="1">
            <a:spLocks noChangeArrowheads="1"/>
          </p:cNvSpPr>
          <p:nvPr/>
        </p:nvSpPr>
        <p:spPr bwMode="auto">
          <a:xfrm>
            <a:off x="830263" y="963613"/>
            <a:ext cx="22494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1.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相干性极好</a:t>
            </a:r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1042988" y="1446213"/>
            <a:ext cx="2969083" cy="65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chemeClr val="tx1"/>
                </a:solidFill>
                <a:sym typeface="Symbol" charset="0"/>
              </a:rPr>
              <a:t>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时间相干性好，</a:t>
            </a:r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827088" y="3573463"/>
            <a:ext cx="33718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2.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方向性极好</a:t>
            </a: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1116013" y="5013325"/>
            <a:ext cx="7783512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投射到月球（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38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万公里）光斑直径仅约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公里，</a:t>
            </a:r>
          </a:p>
        </p:txBody>
      </p:sp>
      <p:sp>
        <p:nvSpPr>
          <p:cNvPr id="208904" name="Rectangle 8"/>
          <p:cNvSpPr>
            <a:spLocks noChangeArrowheads="1"/>
          </p:cNvSpPr>
          <p:nvPr/>
        </p:nvSpPr>
        <p:spPr bwMode="auto">
          <a:xfrm>
            <a:off x="4057650" y="1638300"/>
            <a:ext cx="41338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相干长度可达几十公里。</a:t>
            </a:r>
          </a:p>
        </p:txBody>
      </p:sp>
      <p:sp>
        <p:nvSpPr>
          <p:cNvPr id="208905" name="Rectangle 9"/>
          <p:cNvSpPr>
            <a:spLocks noChangeArrowheads="1"/>
          </p:cNvSpPr>
          <p:nvPr/>
        </p:nvSpPr>
        <p:spPr bwMode="auto">
          <a:xfrm>
            <a:off x="1331913" y="2852738"/>
            <a:ext cx="19796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是相干的。</a:t>
            </a:r>
          </a:p>
        </p:txBody>
      </p:sp>
      <p:sp>
        <p:nvSpPr>
          <p:cNvPr id="208906" name="Rectangle 10"/>
          <p:cNvSpPr>
            <a:spLocks noChangeArrowheads="1"/>
          </p:cNvSpPr>
          <p:nvPr/>
        </p:nvSpPr>
        <p:spPr bwMode="auto">
          <a:xfrm>
            <a:off x="1187450" y="4292600"/>
            <a:ext cx="53142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发散角可小到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  <a:sym typeface="Symbol" charset="0"/>
              </a:rPr>
              <a:t>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 10 </a:t>
            </a:r>
            <a:r>
              <a:rPr lang="en-US" altLang="zh-CN" sz="2800" baseline="30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-4</a:t>
            </a:r>
            <a:r>
              <a:rPr lang="zh-CN" altLang="en-US" sz="2800" baseline="300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rad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  <a:sym typeface="Symbol" charset="0"/>
              </a:rPr>
              <a:t>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0.1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  <a:sym typeface="Symbol" charset="0"/>
              </a:rPr>
              <a:t>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  <a:sym typeface="Symbol" charset="0"/>
              </a:rPr>
              <a:t>）</a:t>
            </a:r>
          </a:p>
        </p:txBody>
      </p:sp>
      <p:sp>
        <p:nvSpPr>
          <p:cNvPr id="208907" name="Rectangle 11"/>
          <p:cNvSpPr>
            <a:spLocks noChangeArrowheads="1"/>
          </p:cNvSpPr>
          <p:nvPr/>
        </p:nvSpPr>
        <p:spPr bwMode="auto">
          <a:xfrm>
            <a:off x="898525" y="5905500"/>
            <a:ext cx="184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 sz="2800" dirty="0"/>
          </a:p>
        </p:txBody>
      </p:sp>
      <p:sp>
        <p:nvSpPr>
          <p:cNvPr id="208908" name="Text Box 12"/>
          <p:cNvSpPr txBox="1">
            <a:spLocks noChangeArrowheads="1"/>
          </p:cNvSpPr>
          <p:nvPr/>
        </p:nvSpPr>
        <p:spPr bwMode="auto">
          <a:xfrm>
            <a:off x="827088" y="5661025"/>
            <a:ext cx="6248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测地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—</a:t>
            </a:r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月距离精度达几厘米。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C548E577-CE0B-6349-AAAA-5670AACACB4B}" type="slidenum">
              <a:rPr lang="en-US" altLang="zh-CN" sz="1400" b="0"/>
              <a:pPr/>
              <a:t>67</a:t>
            </a:fld>
            <a:endParaRPr lang="en-US" altLang="zh-CN" sz="1400" b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8649BC-0129-7949-BC39-F859F1C1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0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20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20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4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208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208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9" grpId="0" autoUpdateAnimBg="0"/>
      <p:bldP spid="208900" grpId="0" autoUpdateAnimBg="0"/>
      <p:bldP spid="208901" grpId="0" autoUpdateAnimBg="0"/>
      <p:bldP spid="208902" grpId="0" autoUpdateAnimBg="0"/>
      <p:bldP spid="208903" grpId="0" autoUpdateAnimBg="0"/>
      <p:bldP spid="208904" grpId="0" autoUpdateAnimBg="0"/>
      <p:bldP spid="208905" grpId="0" autoUpdateAnimBg="0"/>
      <p:bldP spid="208906" grpId="0" autoUpdateAnimBg="0"/>
      <p:bldP spid="208907" grpId="0" autoUpdateAnimBg="0"/>
      <p:bldP spid="208908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2291866" y="4883150"/>
            <a:ext cx="43156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脉冲瞬时功率可达～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lang="en-US" altLang="zh-CN" sz="2800" baseline="30000" dirty="0">
                <a:solidFill>
                  <a:schemeClr val="tx1"/>
                </a:solidFill>
                <a:latin typeface="+mn-ea"/>
                <a:ea typeface="+mn-ea"/>
              </a:rPr>
              <a:t>14 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W</a:t>
            </a: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608439" y="105837"/>
            <a:ext cx="30572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亮度和强度极高：</a:t>
            </a:r>
            <a:endParaRPr lang="zh-CN" altLang="en-US" sz="2800" i="1" dirty="0">
              <a:solidFill>
                <a:srgbClr val="000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grpSp>
        <p:nvGrpSpPr>
          <p:cNvPr id="209924" name="Group 4"/>
          <p:cNvGrpSpPr>
            <a:grpSpLocks/>
          </p:cNvGrpSpPr>
          <p:nvPr/>
        </p:nvGrpSpPr>
        <p:grpSpPr bwMode="auto">
          <a:xfrm>
            <a:off x="5697538" y="1090613"/>
            <a:ext cx="2401887" cy="693737"/>
            <a:chOff x="3600" y="632"/>
            <a:chExt cx="1513" cy="4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65" name="Object 5"/>
                <p:cNvSpPr txBox="1"/>
                <p:nvPr/>
              </p:nvSpPr>
              <p:spPr bwMode="auto">
                <a:xfrm>
                  <a:off x="4056" y="632"/>
                  <a:ext cx="1057" cy="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太阳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4065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56" y="632"/>
                  <a:ext cx="1057" cy="4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926" name="Text Box 6"/>
            <p:cNvSpPr txBox="1">
              <a:spLocks noChangeArrowheads="1"/>
            </p:cNvSpPr>
            <p:nvPr/>
          </p:nvSpPr>
          <p:spPr bwMode="auto">
            <a:xfrm>
              <a:off x="3600" y="685"/>
              <a:ext cx="52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/>
                <a:t> </a:t>
              </a:r>
              <a:r>
                <a:rPr lang="zh-CN" altLang="en-US" sz="2800" i="1">
                  <a:solidFill>
                    <a:srgbClr val="000000"/>
                  </a:solidFill>
                  <a:latin typeface="宋体" charset="0"/>
                </a:rPr>
                <a:t>～</a:t>
              </a:r>
            </a:p>
          </p:txBody>
        </p:sp>
      </p:grpSp>
      <p:sp>
        <p:nvSpPr>
          <p:cNvPr id="209927" name="Text Box 7"/>
          <p:cNvSpPr txBox="1">
            <a:spLocks noChangeArrowheads="1"/>
          </p:cNvSpPr>
          <p:nvPr/>
        </p:nvSpPr>
        <p:spPr bwMode="auto">
          <a:xfrm>
            <a:off x="5164138" y="1916113"/>
            <a:ext cx="205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光源亮度：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28" name="Object 8"/>
              <p:cNvSpPr txBox="1"/>
              <p:nvPr/>
            </p:nvSpPr>
            <p:spPr bwMode="auto">
              <a:xfrm>
                <a:off x="5318125" y="2806700"/>
                <a:ext cx="2149475" cy="1054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fun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0992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8125" y="2806700"/>
                <a:ext cx="2149475" cy="1054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9929" name="Group 9"/>
          <p:cNvGrpSpPr>
            <a:grpSpLocks/>
          </p:cNvGrpSpPr>
          <p:nvPr/>
        </p:nvGrpSpPr>
        <p:grpSpPr bwMode="auto">
          <a:xfrm>
            <a:off x="2268538" y="4149725"/>
            <a:ext cx="6338887" cy="596900"/>
            <a:chOff x="1066" y="2704"/>
            <a:chExt cx="3993" cy="376"/>
          </a:xfrm>
        </p:grpSpPr>
        <p:sp>
          <p:nvSpPr>
            <p:cNvPr id="209930" name="Text Box 10"/>
            <p:cNvSpPr txBox="1">
              <a:spLocks noChangeArrowheads="1"/>
            </p:cNvSpPr>
            <p:nvPr/>
          </p:nvSpPr>
          <p:spPr bwMode="auto">
            <a:xfrm>
              <a:off x="1066" y="2750"/>
              <a:ext cx="308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ea"/>
                  <a:ea typeface="+mn-ea"/>
                </a:rPr>
                <a:t>强度：</a:t>
              </a:r>
              <a:r>
                <a:rPr lang="zh-CN" altLang="en-US" sz="2800" dirty="0">
                  <a:solidFill>
                    <a:schemeClr val="tx1"/>
                  </a:solidFill>
                  <a:latin typeface="+mn-ea"/>
                  <a:ea typeface="+mn-ea"/>
                </a:rPr>
                <a:t>聚焦状态可达到</a:t>
              </a:r>
            </a:p>
          </p:txBody>
        </p:sp>
        <p:graphicFrame>
          <p:nvGraphicFramePr>
            <p:cNvPr id="44064" name="Object 11"/>
            <p:cNvGraphicFramePr>
              <a:graphicFrameLocks noChangeAspect="1"/>
            </p:cNvGraphicFramePr>
            <p:nvPr/>
          </p:nvGraphicFramePr>
          <p:xfrm>
            <a:off x="3515" y="2704"/>
            <a:ext cx="154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965200" imgH="203200" progId="Equation.3">
                    <p:embed/>
                  </p:oleObj>
                </mc:Choice>
                <mc:Fallback>
                  <p:oleObj name="公式" r:id="rId5" imgW="9652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2704"/>
                          <a:ext cx="154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9932" name="Group 12"/>
          <p:cNvGrpSpPr>
            <a:grpSpLocks/>
          </p:cNvGrpSpPr>
          <p:nvPr/>
        </p:nvGrpSpPr>
        <p:grpSpPr bwMode="auto">
          <a:xfrm>
            <a:off x="1049338" y="1128713"/>
            <a:ext cx="4381500" cy="609600"/>
            <a:chOff x="672" y="685"/>
            <a:chExt cx="2876" cy="356"/>
          </a:xfrm>
        </p:grpSpPr>
        <p:graphicFrame>
          <p:nvGraphicFramePr>
            <p:cNvPr id="44061" name="Object 13"/>
            <p:cNvGraphicFramePr>
              <a:graphicFrameLocks noChangeAspect="1"/>
            </p:cNvGraphicFramePr>
            <p:nvPr/>
          </p:nvGraphicFramePr>
          <p:xfrm>
            <a:off x="2140" y="685"/>
            <a:ext cx="1408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901700" imgH="228600" progId="Equation.3">
                    <p:embed/>
                  </p:oleObj>
                </mc:Choice>
                <mc:Fallback>
                  <p:oleObj name="公式" r:id="rId7" imgW="901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0" y="685"/>
                          <a:ext cx="1408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9934" name="Text Box 14"/>
            <p:cNvSpPr txBox="1">
              <a:spLocks noChangeArrowheads="1"/>
            </p:cNvSpPr>
            <p:nvPr/>
          </p:nvSpPr>
          <p:spPr bwMode="auto">
            <a:xfrm>
              <a:off x="672" y="691"/>
              <a:ext cx="1344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STKaiti" charset="-122"/>
                  <a:ea typeface="STKaiti" charset="-122"/>
                  <a:cs typeface="STKaiti" charset="-122"/>
                </a:rPr>
                <a:t>亮度</a:t>
              </a:r>
              <a:r>
                <a:rPr lang="zh-CN" altLang="en-US" sz="2800" dirty="0">
                  <a:solidFill>
                    <a:srgbClr val="0000FF"/>
                  </a:solidFill>
                </a:rPr>
                <a:t>：</a:t>
              </a:r>
              <a:r>
                <a:rPr lang="en-US" altLang="zh-CN" sz="2800" dirty="0">
                  <a:solidFill>
                    <a:srgbClr val="0000FF"/>
                  </a:solidFill>
                </a:rPr>
                <a:t> </a:t>
              </a:r>
              <a:r>
                <a:rPr lang="en-US" altLang="zh-CN" sz="2800" i="1" dirty="0">
                  <a:solidFill>
                    <a:srgbClr val="000000"/>
                  </a:solidFill>
                </a:rPr>
                <a:t>B &gt;</a:t>
              </a:r>
              <a:endParaRPr lang="en-US" altLang="zh-CN" sz="2800" i="1" dirty="0">
                <a:solidFill>
                  <a:srgbClr val="000000"/>
                </a:solidFill>
                <a:latin typeface="宋体" charset="0"/>
              </a:endParaRPr>
            </a:p>
          </p:txBody>
        </p:sp>
      </p:grpSp>
      <p:grpSp>
        <p:nvGrpSpPr>
          <p:cNvPr id="209935" name="Group 15"/>
          <p:cNvGrpSpPr>
            <a:grpSpLocks/>
          </p:cNvGrpSpPr>
          <p:nvPr/>
        </p:nvGrpSpPr>
        <p:grpSpPr bwMode="auto">
          <a:xfrm>
            <a:off x="581025" y="2024063"/>
            <a:ext cx="4003675" cy="2254250"/>
            <a:chOff x="377" y="1220"/>
            <a:chExt cx="2522" cy="1420"/>
          </a:xfrm>
        </p:grpSpPr>
        <p:sp>
          <p:nvSpPr>
            <p:cNvPr id="44044" name="Freeform 16"/>
            <p:cNvSpPr>
              <a:spLocks/>
            </p:cNvSpPr>
            <p:nvPr/>
          </p:nvSpPr>
          <p:spPr bwMode="auto">
            <a:xfrm>
              <a:off x="676" y="2130"/>
              <a:ext cx="226" cy="510"/>
            </a:xfrm>
            <a:custGeom>
              <a:avLst/>
              <a:gdLst>
                <a:gd name="T0" fmla="*/ 0 w 287"/>
                <a:gd name="T1" fmla="*/ 0 h 555"/>
                <a:gd name="T2" fmla="*/ 45 w 287"/>
                <a:gd name="T3" fmla="*/ 108 h 555"/>
                <a:gd name="T4" fmla="*/ 54 w 287"/>
                <a:gd name="T5" fmla="*/ 307 h 5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7" h="555">
                  <a:moveTo>
                    <a:pt x="0" y="0"/>
                  </a:moveTo>
                  <a:cubicBezTo>
                    <a:pt x="96" y="51"/>
                    <a:pt x="193" y="103"/>
                    <a:pt x="240" y="195"/>
                  </a:cubicBezTo>
                  <a:cubicBezTo>
                    <a:pt x="287" y="287"/>
                    <a:pt x="286" y="421"/>
                    <a:pt x="285" y="55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5" name="Line 17"/>
            <p:cNvSpPr>
              <a:spLocks noChangeShapeType="1"/>
            </p:cNvSpPr>
            <p:nvPr/>
          </p:nvSpPr>
          <p:spPr bwMode="auto">
            <a:xfrm flipH="1">
              <a:off x="676" y="2171"/>
              <a:ext cx="36" cy="6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6" name="Line 18"/>
            <p:cNvSpPr>
              <a:spLocks noChangeShapeType="1"/>
            </p:cNvSpPr>
            <p:nvPr/>
          </p:nvSpPr>
          <p:spPr bwMode="auto">
            <a:xfrm flipH="1">
              <a:off x="724" y="2212"/>
              <a:ext cx="35" cy="6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7" name="Line 19"/>
            <p:cNvSpPr>
              <a:spLocks noChangeShapeType="1"/>
            </p:cNvSpPr>
            <p:nvPr/>
          </p:nvSpPr>
          <p:spPr bwMode="auto">
            <a:xfrm flipH="1">
              <a:off x="771" y="2254"/>
              <a:ext cx="35" cy="6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8" name="Line 20"/>
            <p:cNvSpPr>
              <a:spLocks noChangeShapeType="1"/>
            </p:cNvSpPr>
            <p:nvPr/>
          </p:nvSpPr>
          <p:spPr bwMode="auto">
            <a:xfrm flipH="1">
              <a:off x="806" y="2323"/>
              <a:ext cx="35" cy="6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9" name="Line 21"/>
            <p:cNvSpPr>
              <a:spLocks noChangeShapeType="1"/>
            </p:cNvSpPr>
            <p:nvPr/>
          </p:nvSpPr>
          <p:spPr bwMode="auto">
            <a:xfrm flipH="1">
              <a:off x="829" y="2405"/>
              <a:ext cx="36" cy="6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0" name="Line 22"/>
            <p:cNvSpPr>
              <a:spLocks noChangeShapeType="1"/>
            </p:cNvSpPr>
            <p:nvPr/>
          </p:nvSpPr>
          <p:spPr bwMode="auto">
            <a:xfrm flipH="1">
              <a:off x="841" y="2488"/>
              <a:ext cx="36" cy="6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1" name="Line 23"/>
            <p:cNvSpPr>
              <a:spLocks noChangeShapeType="1"/>
            </p:cNvSpPr>
            <p:nvPr/>
          </p:nvSpPr>
          <p:spPr bwMode="auto">
            <a:xfrm flipV="1">
              <a:off x="865" y="1482"/>
              <a:ext cx="1271" cy="84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2" name="Oval 24"/>
            <p:cNvSpPr>
              <a:spLocks noChangeArrowheads="1"/>
            </p:cNvSpPr>
            <p:nvPr/>
          </p:nvSpPr>
          <p:spPr bwMode="auto">
            <a:xfrm rot="-1621567">
              <a:off x="2054" y="1289"/>
              <a:ext cx="16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3200" b="1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1pPr>
              <a:lvl2pPr marL="742950" indent="-285750">
                <a:defRPr kumimoji="1" sz="3200" b="1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2pPr>
              <a:lvl3pPr marL="1143000" indent="-228600">
                <a:defRPr kumimoji="1" sz="3200" b="1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3pPr>
              <a:lvl4pPr marL="1600200" indent="-228600">
                <a:defRPr kumimoji="1" sz="3200" b="1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4pPr>
              <a:lvl5pPr marL="2057400" indent="-228600">
                <a:defRPr kumimoji="1" sz="3200" b="1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charset="0"/>
                  <a:ea typeface="宋体" charset="0"/>
                </a:defRPr>
              </a:lvl9pPr>
            </a:lstStyle>
            <a:p>
              <a:endParaRPr lang="zh-CN" altLang="en-US" sz="2800"/>
            </a:p>
          </p:txBody>
        </p:sp>
        <p:sp>
          <p:nvSpPr>
            <p:cNvPr id="44053" name="Line 25"/>
            <p:cNvSpPr>
              <a:spLocks noChangeShapeType="1"/>
            </p:cNvSpPr>
            <p:nvPr/>
          </p:nvSpPr>
          <p:spPr bwMode="auto">
            <a:xfrm flipV="1">
              <a:off x="865" y="1316"/>
              <a:ext cx="1189" cy="100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4" name="Line 26"/>
            <p:cNvSpPr>
              <a:spLocks noChangeShapeType="1"/>
            </p:cNvSpPr>
            <p:nvPr/>
          </p:nvSpPr>
          <p:spPr bwMode="auto">
            <a:xfrm flipV="1">
              <a:off x="865" y="1647"/>
              <a:ext cx="1342" cy="67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5" name="Line 27"/>
            <p:cNvSpPr>
              <a:spLocks noChangeShapeType="1"/>
            </p:cNvSpPr>
            <p:nvPr/>
          </p:nvSpPr>
          <p:spPr bwMode="auto">
            <a:xfrm flipV="1">
              <a:off x="2148" y="1220"/>
              <a:ext cx="435" cy="2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6" name="Freeform 28"/>
            <p:cNvSpPr>
              <a:spLocks/>
            </p:cNvSpPr>
            <p:nvPr/>
          </p:nvSpPr>
          <p:spPr bwMode="auto">
            <a:xfrm>
              <a:off x="1636" y="1652"/>
              <a:ext cx="140" cy="221"/>
            </a:xfrm>
            <a:custGeom>
              <a:avLst/>
              <a:gdLst>
                <a:gd name="T0" fmla="*/ 0 w 105"/>
                <a:gd name="T1" fmla="*/ 0 h 165"/>
                <a:gd name="T2" fmla="*/ 673 w 105"/>
                <a:gd name="T3" fmla="*/ 576 h 165"/>
                <a:gd name="T4" fmla="*/ 673 w 105"/>
                <a:gd name="T5" fmla="*/ 1274 h 1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5" h="165">
                  <a:moveTo>
                    <a:pt x="0" y="0"/>
                  </a:moveTo>
                  <a:cubicBezTo>
                    <a:pt x="37" y="24"/>
                    <a:pt x="75" y="48"/>
                    <a:pt x="90" y="75"/>
                  </a:cubicBezTo>
                  <a:cubicBezTo>
                    <a:pt x="105" y="102"/>
                    <a:pt x="97" y="133"/>
                    <a:pt x="90" y="165"/>
                  </a:cubicBezTo>
                </a:path>
              </a:pathLst>
            </a:custGeom>
            <a:noFill/>
            <a:ln w="28575" cmpd="sng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7" name="Line 29"/>
            <p:cNvSpPr>
              <a:spLocks noChangeShapeType="1"/>
            </p:cNvSpPr>
            <p:nvPr/>
          </p:nvSpPr>
          <p:spPr bwMode="auto">
            <a:xfrm>
              <a:off x="1776" y="1767"/>
              <a:ext cx="518" cy="3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950" name="Text Box 30"/>
            <p:cNvSpPr txBox="1">
              <a:spLocks noChangeArrowheads="1"/>
            </p:cNvSpPr>
            <p:nvPr/>
          </p:nvSpPr>
          <p:spPr bwMode="auto">
            <a:xfrm>
              <a:off x="377" y="2223"/>
              <a:ext cx="5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>
                  <a:solidFill>
                    <a:srgbClr val="FF3300"/>
                  </a:solidFill>
                  <a:sym typeface="Symbol" charset="0"/>
                </a:rPr>
                <a:t></a:t>
              </a:r>
              <a:r>
                <a:rPr lang="en-US" altLang="zh-CN" sz="2800" i="1">
                  <a:solidFill>
                    <a:srgbClr val="FF3300"/>
                  </a:solidFill>
                  <a:sym typeface="Symbol" charset="0"/>
                </a:rPr>
                <a:t>S</a:t>
              </a:r>
              <a:endParaRPr lang="en-US" altLang="zh-CN" sz="2800">
                <a:solidFill>
                  <a:srgbClr val="FF3300"/>
                </a:solidFill>
              </a:endParaRPr>
            </a:p>
          </p:txBody>
        </p:sp>
        <p:sp>
          <p:nvSpPr>
            <p:cNvPr id="209951" name="Text Box 31"/>
            <p:cNvSpPr txBox="1">
              <a:spLocks noChangeArrowheads="1"/>
            </p:cNvSpPr>
            <p:nvPr/>
          </p:nvSpPr>
          <p:spPr bwMode="auto">
            <a:xfrm>
              <a:off x="2344" y="1279"/>
              <a:ext cx="5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>
                  <a:solidFill>
                    <a:srgbClr val="FF3300"/>
                  </a:solidFill>
                  <a:sym typeface="Symbol" charset="0"/>
                </a:rPr>
                <a:t></a:t>
              </a:r>
              <a:r>
                <a:rPr lang="en-US" altLang="zh-CN" sz="2800" i="1">
                  <a:solidFill>
                    <a:srgbClr val="FF3300"/>
                  </a:solidFill>
                  <a:sym typeface="Symbol" charset="0"/>
                </a:rPr>
                <a:t>p</a:t>
              </a:r>
              <a:endParaRPr lang="en-US" altLang="zh-CN" sz="2800">
                <a:solidFill>
                  <a:srgbClr val="FF3300"/>
                </a:solidFill>
              </a:endParaRPr>
            </a:p>
          </p:txBody>
        </p:sp>
        <p:sp>
          <p:nvSpPr>
            <p:cNvPr id="209952" name="Text Box 32"/>
            <p:cNvSpPr txBox="1">
              <a:spLocks noChangeArrowheads="1"/>
            </p:cNvSpPr>
            <p:nvPr/>
          </p:nvSpPr>
          <p:spPr bwMode="auto">
            <a:xfrm>
              <a:off x="2222" y="1880"/>
              <a:ext cx="5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800">
                  <a:solidFill>
                    <a:srgbClr val="008000"/>
                  </a:solidFill>
                  <a:sym typeface="Symbol" charset="0"/>
                </a:rPr>
                <a:t></a:t>
              </a:r>
              <a:r>
                <a:rPr lang="en-US" sz="2800" i="1">
                  <a:solidFill>
                    <a:srgbClr val="008000"/>
                  </a:solidFill>
                  <a:sym typeface="Symbol" charset="0"/>
                </a:rPr>
                <a:t></a:t>
              </a:r>
              <a:endParaRPr lang="en-US" altLang="zh-CN" sz="2800">
                <a:solidFill>
                  <a:srgbClr val="008000"/>
                </a:solidFill>
              </a:endParaRPr>
            </a:p>
          </p:txBody>
        </p:sp>
      </p:grpSp>
      <p:sp>
        <p:nvSpPr>
          <p:cNvPr id="209953" name="Text Box 33"/>
          <p:cNvSpPr txBox="1">
            <a:spLocks noChangeArrowheads="1"/>
          </p:cNvSpPr>
          <p:nvPr/>
        </p:nvSpPr>
        <p:spPr bwMode="auto">
          <a:xfrm>
            <a:off x="2268538" y="5516563"/>
            <a:ext cx="62674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可产生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lang="en-US" altLang="zh-CN" sz="2800" baseline="30000" dirty="0">
                <a:solidFill>
                  <a:schemeClr val="tx1"/>
                </a:solidFill>
                <a:latin typeface="+mn-ea"/>
                <a:ea typeface="+mn-ea"/>
              </a:rPr>
              <a:t>8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的高温，引起核聚变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A42FC342-E359-644F-A676-F2854ACF88BF}" type="slidenum">
              <a:rPr lang="en-US" altLang="zh-CN" sz="1400" b="0"/>
              <a:pPr/>
              <a:t>68</a:t>
            </a:fld>
            <a:endParaRPr lang="en-US" altLang="zh-CN" sz="1400" b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16AA6C-5064-7741-B4E2-10568EB6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8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9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209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9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20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2" grpId="0" autoUpdateAnimBg="0"/>
      <p:bldP spid="209927" grpId="0" autoUpdateAnimBg="0"/>
      <p:bldP spid="209953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Text Box 2"/>
          <p:cNvSpPr txBox="1">
            <a:spLocks noChangeArrowheads="1"/>
          </p:cNvSpPr>
          <p:nvPr/>
        </p:nvSpPr>
        <p:spPr bwMode="auto">
          <a:xfrm>
            <a:off x="301625" y="190500"/>
            <a:ext cx="19764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应用</a:t>
            </a:r>
          </a:p>
        </p:txBody>
      </p:sp>
      <p:sp>
        <p:nvSpPr>
          <p:cNvPr id="210947" name="Text Box 3"/>
          <p:cNvSpPr txBox="1">
            <a:spLocks noChangeArrowheads="1"/>
          </p:cNvSpPr>
          <p:nvPr/>
        </p:nvSpPr>
        <p:spPr bwMode="auto">
          <a:xfrm>
            <a:off x="268288" y="2039938"/>
            <a:ext cx="849471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defRPr/>
            </a:pPr>
            <a:r>
              <a:rPr lang="en-US" altLang="zh-CN" sz="2800" dirty="0">
                <a:solidFill>
                  <a:srgbClr val="FF0000"/>
                </a:solidFill>
                <a:latin typeface="宋体" charset="0"/>
              </a:rPr>
              <a:t>▲</a:t>
            </a:r>
            <a:r>
              <a:rPr lang="zh-CN" altLang="en-US" sz="2800" dirty="0">
                <a:solidFill>
                  <a:srgbClr val="0000FF"/>
                </a:solidFill>
              </a:rPr>
              <a:t>利用激光高强度、良好的聚焦性（平行性）：</a:t>
            </a:r>
            <a:r>
              <a:rPr lang="en-US" altLang="zh-CN" sz="2800" dirty="0">
                <a:solidFill>
                  <a:srgbClr val="FF0000"/>
                </a:solidFill>
                <a:latin typeface="宋体" charset="0"/>
              </a:rPr>
              <a:t> </a:t>
            </a:r>
            <a:endParaRPr lang="en-US" altLang="zh-CN" sz="2800" dirty="0"/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3276600" y="5445125"/>
            <a:ext cx="52116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绘制集成电路图，刻制光栅等。</a:t>
            </a:r>
          </a:p>
        </p:txBody>
      </p:sp>
      <p:sp>
        <p:nvSpPr>
          <p:cNvPr id="210950" name="Rectangle 6"/>
          <p:cNvSpPr>
            <a:spLocks noChangeArrowheads="1"/>
          </p:cNvSpPr>
          <p:nvPr/>
        </p:nvSpPr>
        <p:spPr bwMode="auto">
          <a:xfrm>
            <a:off x="3190875" y="4756150"/>
            <a:ext cx="4596130" cy="524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115000"/>
              </a:lnSpc>
              <a:defRPr/>
            </a:pPr>
            <a:r>
              <a:rPr lang="zh-CN" altLang="en-US" sz="2800">
                <a:solidFill>
                  <a:schemeClr val="tx1"/>
                </a:solidFill>
                <a:latin typeface="+mn-ea"/>
                <a:ea typeface="+mn-ea"/>
              </a:rPr>
              <a:t>如芯片电路的准确分割，</a:t>
            </a:r>
          </a:p>
        </p:txBody>
      </p:sp>
      <p:sp>
        <p:nvSpPr>
          <p:cNvPr id="210951" name="Rectangle 7"/>
          <p:cNvSpPr>
            <a:spLocks noChangeArrowheads="1"/>
          </p:cNvSpPr>
          <p:nvPr/>
        </p:nvSpPr>
        <p:spPr bwMode="auto">
          <a:xfrm>
            <a:off x="633413" y="4827588"/>
            <a:ext cx="29368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800">
                <a:solidFill>
                  <a:srgbClr val="FF0000"/>
                </a:solidFill>
              </a:rPr>
              <a:t>切割</a:t>
            </a:r>
            <a:r>
              <a:rPr lang="en-US" altLang="zh-CN" sz="2800">
                <a:solidFill>
                  <a:srgbClr val="FF0000"/>
                </a:solidFill>
              </a:rPr>
              <a:t>(</a:t>
            </a:r>
            <a:r>
              <a:rPr lang="zh-CN" altLang="en-US" sz="2800">
                <a:solidFill>
                  <a:srgbClr val="FF0000"/>
                </a:solidFill>
              </a:rPr>
              <a:t>连续打孔</a:t>
            </a:r>
            <a:r>
              <a:rPr lang="en-US" altLang="zh-CN" sz="2800">
                <a:solidFill>
                  <a:srgbClr val="FF0000"/>
                </a:solidFill>
              </a:rPr>
              <a:t>)</a:t>
            </a:r>
            <a:r>
              <a:rPr lang="zh-CN" altLang="en-US" sz="2800">
                <a:solidFill>
                  <a:srgbClr val="FF0000"/>
                </a:solidFill>
              </a:rPr>
              <a:t>：</a:t>
            </a:r>
          </a:p>
        </p:txBody>
      </p:sp>
      <p:sp>
        <p:nvSpPr>
          <p:cNvPr id="210952" name="Rectangle 8"/>
          <p:cNvSpPr>
            <a:spLocks noChangeArrowheads="1"/>
          </p:cNvSpPr>
          <p:nvPr/>
        </p:nvSpPr>
        <p:spPr bwMode="auto">
          <a:xfrm>
            <a:off x="611188" y="5445125"/>
            <a:ext cx="26981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调节精密电阻，</a:t>
            </a:r>
          </a:p>
        </p:txBody>
      </p:sp>
      <p:sp>
        <p:nvSpPr>
          <p:cNvPr id="210953" name="Rectangle 9"/>
          <p:cNvSpPr>
            <a:spLocks noChangeArrowheads="1"/>
          </p:cNvSpPr>
          <p:nvPr/>
        </p:nvSpPr>
        <p:spPr bwMode="auto">
          <a:xfrm>
            <a:off x="4932363" y="4005263"/>
            <a:ext cx="3518912" cy="524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115000"/>
              </a:lnSpc>
              <a:defRPr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可在大气中进行。</a:t>
            </a:r>
          </a:p>
        </p:txBody>
      </p:sp>
      <p:sp>
        <p:nvSpPr>
          <p:cNvPr id="210954" name="Rectangle 10"/>
          <p:cNvSpPr>
            <a:spLocks noChangeArrowheads="1"/>
          </p:cNvSpPr>
          <p:nvPr/>
        </p:nvSpPr>
        <p:spPr bwMode="auto">
          <a:xfrm>
            <a:off x="2801938" y="4078288"/>
            <a:ext cx="26981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chemeClr val="tx1"/>
                </a:solidFill>
                <a:latin typeface="+mn-ea"/>
                <a:ea typeface="+mn-ea"/>
              </a:rPr>
              <a:t>迅速、非接触，</a:t>
            </a:r>
          </a:p>
        </p:txBody>
      </p:sp>
      <p:sp>
        <p:nvSpPr>
          <p:cNvPr id="210955" name="Rectangle 11"/>
          <p:cNvSpPr>
            <a:spLocks noChangeArrowheads="1"/>
          </p:cNvSpPr>
          <p:nvPr/>
        </p:nvSpPr>
        <p:spPr bwMode="auto">
          <a:xfrm>
            <a:off x="650875" y="4068763"/>
            <a:ext cx="2219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800">
                <a:solidFill>
                  <a:srgbClr val="FF0000"/>
                </a:solidFill>
              </a:rPr>
              <a:t>焊接</a:t>
            </a:r>
            <a:r>
              <a:rPr lang="en-US" altLang="zh-CN" sz="2800">
                <a:solidFill>
                  <a:srgbClr val="FF0000"/>
                </a:solidFill>
              </a:rPr>
              <a:t>(</a:t>
            </a:r>
            <a:r>
              <a:rPr lang="zh-CN" altLang="en-US" sz="2800">
                <a:solidFill>
                  <a:srgbClr val="FF0000"/>
                </a:solidFill>
              </a:rPr>
              <a:t>烧熔</a:t>
            </a:r>
            <a:r>
              <a:rPr lang="en-US" altLang="zh-CN" sz="2800">
                <a:solidFill>
                  <a:srgbClr val="FF0000"/>
                </a:solidFill>
              </a:rPr>
              <a:t>)</a:t>
            </a:r>
            <a:r>
              <a:rPr lang="zh-CN" altLang="en-US" sz="2800">
                <a:solidFill>
                  <a:srgbClr val="FF0000"/>
                </a:solidFill>
              </a:rPr>
              <a:t>：</a:t>
            </a:r>
          </a:p>
        </p:txBody>
      </p:sp>
      <p:sp>
        <p:nvSpPr>
          <p:cNvPr id="210956" name="Rectangle 12"/>
          <p:cNvSpPr>
            <a:spLocks noChangeArrowheads="1"/>
          </p:cNvSpPr>
          <p:nvPr/>
        </p:nvSpPr>
        <p:spPr bwMode="auto">
          <a:xfrm>
            <a:off x="3825875" y="3306763"/>
            <a:ext cx="4596130" cy="524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115000"/>
              </a:lnSpc>
              <a:defRPr/>
            </a:pPr>
            <a:r>
              <a:rPr lang="zh-CN" altLang="en-US" sz="2800">
                <a:solidFill>
                  <a:schemeClr val="tx1"/>
                </a:solidFill>
                <a:latin typeface="+mn-ea"/>
                <a:ea typeface="+mn-ea"/>
              </a:rPr>
              <a:t>可加工硬质合金钻石等。</a:t>
            </a:r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658813" y="3343275"/>
            <a:ext cx="2219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800">
                <a:solidFill>
                  <a:srgbClr val="FF0000"/>
                </a:solidFill>
              </a:rPr>
              <a:t>钻孔</a:t>
            </a:r>
            <a:r>
              <a:rPr lang="en-US" altLang="zh-CN" sz="2800">
                <a:solidFill>
                  <a:srgbClr val="FF0000"/>
                </a:solidFill>
              </a:rPr>
              <a:t>(</a:t>
            </a:r>
            <a:r>
              <a:rPr lang="zh-CN" altLang="en-US" sz="2800">
                <a:solidFill>
                  <a:srgbClr val="FF0000"/>
                </a:solidFill>
              </a:rPr>
              <a:t>烧穿</a:t>
            </a:r>
            <a:r>
              <a:rPr lang="en-US" altLang="zh-CN" sz="2800">
                <a:solidFill>
                  <a:srgbClr val="FF0000"/>
                </a:solidFill>
              </a:rPr>
              <a:t>)</a:t>
            </a:r>
            <a:r>
              <a:rPr lang="zh-CN" altLang="en-US" sz="2800">
                <a:solidFill>
                  <a:srgbClr val="FF0000"/>
                </a:solidFill>
              </a:rPr>
              <a:t>：</a:t>
            </a:r>
            <a:endParaRPr lang="zh-CN" altLang="en-US" sz="2800"/>
          </a:p>
        </p:txBody>
      </p: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520700" y="2662238"/>
            <a:ext cx="180022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zh-CN" sz="2800">
                <a:solidFill>
                  <a:srgbClr val="FF0000"/>
                </a:solidFill>
                <a:latin typeface="宋体" charset="0"/>
              </a:rPr>
              <a:t>★ </a:t>
            </a:r>
            <a:r>
              <a:rPr lang="zh-CN" altLang="en-US" sz="2800">
                <a:solidFill>
                  <a:srgbClr val="0000FF"/>
                </a:solidFill>
              </a:rPr>
              <a:t>加工：</a:t>
            </a:r>
          </a:p>
        </p:txBody>
      </p:sp>
      <p:sp>
        <p:nvSpPr>
          <p:cNvPr id="210959" name="Rectangle 15"/>
          <p:cNvSpPr>
            <a:spLocks noChangeArrowheads="1"/>
          </p:cNvSpPr>
          <p:nvPr/>
        </p:nvSpPr>
        <p:spPr bwMode="auto">
          <a:xfrm>
            <a:off x="2817813" y="3370263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效率高，</a:t>
            </a:r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685800" y="800100"/>
            <a:ext cx="84582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激光的应用已遍及科技、工农业、医疗、军事、生活</a:t>
            </a:r>
          </a:p>
        </p:txBody>
      </p:sp>
      <p:sp>
        <p:nvSpPr>
          <p:cNvPr id="210961" name="Rectangle 17"/>
          <p:cNvSpPr>
            <a:spLocks noChangeArrowheads="1"/>
          </p:cNvSpPr>
          <p:nvPr/>
        </p:nvSpPr>
        <p:spPr bwMode="auto">
          <a:xfrm>
            <a:off x="307975" y="1439863"/>
            <a:ext cx="59298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等各个领域，这里只列举几个方面：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708F2474-A8F5-9C4E-A235-73C1CE4CA829}" type="slidenum">
              <a:rPr lang="en-US" altLang="zh-CN" sz="1400" b="0"/>
              <a:pPr/>
              <a:t>69</a:t>
            </a:fld>
            <a:endParaRPr lang="en-US" altLang="zh-CN" sz="1400" b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D89B5B-48F3-DC46-B4D1-8F388898E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10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1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210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210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210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10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210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210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210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 bldLvl="2" autoUpdateAnimBg="0"/>
      <p:bldP spid="210949" grpId="0" autoUpdateAnimBg="0"/>
      <p:bldP spid="210950" grpId="0" autoUpdateAnimBg="0"/>
      <p:bldP spid="210951" grpId="0" autoUpdateAnimBg="0"/>
      <p:bldP spid="210952" grpId="0" autoUpdateAnimBg="0"/>
      <p:bldP spid="210953" grpId="0" autoUpdateAnimBg="0"/>
      <p:bldP spid="210954" grpId="0" autoUpdateAnimBg="0"/>
      <p:bldP spid="210955" grpId="0" autoUpdateAnimBg="0"/>
      <p:bldP spid="210956" grpId="0" autoUpdateAnimBg="0"/>
      <p:bldP spid="210957" grpId="0" autoUpdateAnimBg="0"/>
      <p:bldP spid="210958" grpId="0" autoUpdateAnimBg="0"/>
      <p:bldP spid="210959" grpId="0" autoUpdateAnimBg="0"/>
      <p:bldP spid="210960" grpId="0" autoUpdateAnimBg="0"/>
      <p:bldP spid="21096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射线与物质的相互作用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295401"/>
            <a:ext cx="8104563" cy="25146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2800" dirty="0"/>
              <a:t>X</a:t>
            </a:r>
            <a:r>
              <a:rPr lang="zh-CN" altLang="en-US" sz="2800" dirty="0"/>
              <a:t>射线照射到物质时，其能量转换为三部分：一部分射线被</a:t>
            </a:r>
            <a:r>
              <a:rPr lang="zh-CN" altLang="en-US" sz="2800" dirty="0">
                <a:solidFill>
                  <a:srgbClr val="FF0000"/>
                </a:solidFill>
              </a:rPr>
              <a:t>散射</a:t>
            </a:r>
            <a:r>
              <a:rPr lang="zh-CN" altLang="en-US" sz="2800" dirty="0"/>
              <a:t>，一部分被</a:t>
            </a:r>
            <a:r>
              <a:rPr lang="zh-CN" altLang="en-US" sz="2800" dirty="0">
                <a:solidFill>
                  <a:srgbClr val="FF0000"/>
                </a:solidFill>
              </a:rPr>
              <a:t>吸收</a:t>
            </a:r>
            <a:r>
              <a:rPr lang="zh-CN" altLang="en-US" sz="2800" dirty="0"/>
              <a:t>，一部分</a:t>
            </a:r>
            <a:r>
              <a:rPr lang="zh-CN" altLang="en-US" sz="2800" dirty="0">
                <a:solidFill>
                  <a:srgbClr val="FF0000"/>
                </a:solidFill>
              </a:rPr>
              <a:t>透射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物质对</a:t>
            </a:r>
            <a:r>
              <a:rPr lang="en-US" altLang="zh-CN" sz="2800" dirty="0"/>
              <a:t>X</a:t>
            </a:r>
            <a:r>
              <a:rPr lang="zh-CN" altLang="en-US" sz="2800" dirty="0"/>
              <a:t>射线的吸收：原子内部的</a:t>
            </a:r>
            <a:r>
              <a:rPr lang="zh-CN" altLang="en-US" sz="2800" dirty="0">
                <a:solidFill>
                  <a:srgbClr val="FF0000"/>
                </a:solidFill>
              </a:rPr>
              <a:t>电子跃迁</a:t>
            </a:r>
            <a:r>
              <a:rPr lang="zh-CN" altLang="en-US" sz="2800" dirty="0"/>
              <a:t>引起 </a:t>
            </a:r>
            <a:br>
              <a:rPr lang="en-US" altLang="zh-CN" sz="2800" dirty="0"/>
            </a:br>
            <a:r>
              <a:rPr lang="zh-CN" altLang="en-US" sz="2800" dirty="0">
                <a:sym typeface="Symbol" panose="05050102010706020507" pitchFamily="18" charset="2"/>
              </a:rPr>
              <a:t> </a:t>
            </a:r>
            <a:r>
              <a:rPr lang="zh-CN" altLang="en-US" sz="2800" dirty="0">
                <a:solidFill>
                  <a:srgbClr val="FF0000"/>
                </a:solidFill>
              </a:rPr>
              <a:t>二次</a:t>
            </a:r>
            <a:r>
              <a:rPr lang="zh-CN" altLang="en-US" sz="2800" dirty="0"/>
              <a:t>电子或光子的</a:t>
            </a:r>
            <a:r>
              <a:rPr lang="zh-CN" altLang="en-US" sz="2800" dirty="0">
                <a:solidFill>
                  <a:srgbClr val="FF0000"/>
                </a:solidFill>
              </a:rPr>
              <a:t>发射</a:t>
            </a:r>
            <a:r>
              <a:rPr lang="zh-CN" altLang="en-US" sz="2800" dirty="0"/>
              <a:t> </a:t>
            </a:r>
            <a:r>
              <a:rPr lang="en-US" altLang="zh-CN" sz="2800" dirty="0"/>
              <a:t>+ </a:t>
            </a:r>
            <a:r>
              <a:rPr lang="zh-CN" altLang="en-US" sz="2800" dirty="0">
                <a:solidFill>
                  <a:srgbClr val="FF0000"/>
                </a:solidFill>
              </a:rPr>
              <a:t>热量</a:t>
            </a:r>
            <a:r>
              <a:rPr lang="zh-CN" altLang="en-US" sz="2800" dirty="0"/>
              <a:t>。所以，</a:t>
            </a:r>
            <a:r>
              <a:rPr lang="en-US" altLang="zh-CN" sz="2800" dirty="0"/>
              <a:t>X</a:t>
            </a:r>
            <a:r>
              <a:rPr lang="zh-CN" altLang="en-US" sz="2800" dirty="0"/>
              <a:t>射线与物质相互作用后可以产生：</a:t>
            </a:r>
            <a:endParaRPr lang="en-US" altLang="zh-CN" sz="2800" dirty="0"/>
          </a:p>
          <a:p>
            <a:pPr lvl="1"/>
            <a:r>
              <a:rPr lang="zh-CN" altLang="en-US" sz="2400" dirty="0"/>
              <a:t>频率不变的</a:t>
            </a:r>
            <a:r>
              <a:rPr lang="en-US" altLang="zh-CN" sz="2400" dirty="0"/>
              <a:t>X</a:t>
            </a:r>
            <a:r>
              <a:rPr lang="zh-CN" altLang="en-US" sz="2400" dirty="0"/>
              <a:t>射线：透射</a:t>
            </a:r>
            <a:r>
              <a:rPr lang="en-US" altLang="zh-CN" sz="2400" dirty="0"/>
              <a:t>X</a:t>
            </a:r>
            <a:r>
              <a:rPr lang="zh-CN" altLang="en-US" sz="2400" dirty="0"/>
              <a:t>射线，相干散射</a:t>
            </a:r>
            <a:r>
              <a:rPr lang="en-US" altLang="zh-CN" sz="2400" dirty="0"/>
              <a:t>X</a:t>
            </a:r>
            <a:r>
              <a:rPr lang="zh-CN" altLang="en-US" sz="2400" dirty="0"/>
              <a:t>线</a:t>
            </a:r>
            <a:r>
              <a:rPr lang="en-US" altLang="zh-CN" sz="2400" dirty="0"/>
              <a:t>(</a:t>
            </a:r>
            <a:r>
              <a:rPr lang="zh-CN" altLang="en-US" sz="2400" dirty="0"/>
              <a:t>瑞利散射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Rayleigh)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/>
            <a:r>
              <a:rPr lang="zh-CN" altLang="en-US" sz="2400" dirty="0"/>
              <a:t>频率改变的</a:t>
            </a:r>
            <a:r>
              <a:rPr lang="en-US" altLang="zh-CN" sz="2400" dirty="0"/>
              <a:t>X</a:t>
            </a:r>
            <a:r>
              <a:rPr lang="zh-CN" altLang="en-US" sz="2400" dirty="0"/>
              <a:t>射线：</a:t>
            </a:r>
            <a:r>
              <a:rPr lang="en-US" altLang="zh-CN" sz="2400" dirty="0"/>
              <a:t>Compton</a:t>
            </a:r>
            <a:r>
              <a:rPr lang="zh-CN" altLang="en-US" sz="2400" dirty="0"/>
              <a:t>散射，荧光辐射。</a:t>
            </a:r>
            <a:endParaRPr lang="en-US" altLang="zh-CN" sz="2400" dirty="0"/>
          </a:p>
          <a:p>
            <a:pPr lvl="1"/>
            <a:r>
              <a:rPr lang="zh-CN" altLang="en-US" sz="2400" dirty="0"/>
              <a:t>电子：反冲电子，光电子，</a:t>
            </a:r>
            <a:r>
              <a:rPr lang="en-US" altLang="zh-CN" sz="2400" dirty="0"/>
              <a:t>Auger</a:t>
            </a:r>
            <a:r>
              <a:rPr lang="zh-CN" altLang="en-US" sz="2400" dirty="0"/>
              <a:t>电子，</a:t>
            </a:r>
            <a:r>
              <a:rPr lang="zh-CN" altLang="en-US" sz="2400" dirty="0">
                <a:solidFill>
                  <a:srgbClr val="FF0000"/>
                </a:solidFill>
              </a:rPr>
              <a:t>电子对产生</a:t>
            </a:r>
            <a:r>
              <a:rPr lang="en-US" altLang="zh-CN" sz="2400" dirty="0"/>
              <a:t>, </a:t>
            </a:r>
            <a:r>
              <a:rPr lang="zh-CN" altLang="en-US" sz="2400" dirty="0"/>
              <a:t>其他二次电子</a:t>
            </a:r>
          </a:p>
          <a:p>
            <a:endParaRPr lang="zh-CN" altLang="en-US" sz="3200" dirty="0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93" y="3627685"/>
            <a:ext cx="6132214" cy="27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963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 Box 2"/>
          <p:cNvSpPr txBox="1">
            <a:spLocks noChangeArrowheads="1"/>
          </p:cNvSpPr>
          <p:nvPr/>
        </p:nvSpPr>
        <p:spPr bwMode="auto">
          <a:xfrm>
            <a:off x="483394" y="5673277"/>
            <a:ext cx="8229600" cy="540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just">
              <a:lnSpc>
                <a:spcPct val="120000"/>
              </a:lnSpc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激光雷达（分辨率高，可测云雾）等。</a:t>
            </a:r>
          </a:p>
        </p:txBody>
      </p:sp>
      <p:sp>
        <p:nvSpPr>
          <p:cNvPr id="211971" name="Text Box 3"/>
          <p:cNvSpPr txBox="1">
            <a:spLocks noChangeArrowheads="1"/>
          </p:cNvSpPr>
          <p:nvPr/>
        </p:nvSpPr>
        <p:spPr bwMode="auto">
          <a:xfrm>
            <a:off x="465547" y="493341"/>
            <a:ext cx="1939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★ 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测量：</a:t>
            </a:r>
            <a:endParaRPr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2116162" y="457200"/>
            <a:ext cx="2698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准直、测距等。</a:t>
            </a:r>
          </a:p>
        </p:txBody>
      </p:sp>
      <p:sp>
        <p:nvSpPr>
          <p:cNvPr id="211973" name="Rectangle 5"/>
          <p:cNvSpPr>
            <a:spLocks noChangeArrowheads="1"/>
          </p:cNvSpPr>
          <p:nvPr/>
        </p:nvSpPr>
        <p:spPr bwMode="auto">
          <a:xfrm>
            <a:off x="579848" y="1040209"/>
            <a:ext cx="1711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★ 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医疗：</a:t>
            </a:r>
          </a:p>
        </p:txBody>
      </p:sp>
      <p:sp>
        <p:nvSpPr>
          <p:cNvPr id="211974" name="Rectangle 6"/>
          <p:cNvSpPr>
            <a:spLocks noChangeArrowheads="1"/>
          </p:cNvSpPr>
          <p:nvPr/>
        </p:nvSpPr>
        <p:spPr bwMode="auto">
          <a:xfrm>
            <a:off x="2011363" y="996467"/>
            <a:ext cx="34972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激光手术刀，</a:t>
            </a:r>
          </a:p>
        </p:txBody>
      </p:sp>
      <p:sp>
        <p:nvSpPr>
          <p:cNvPr id="211975" name="Rectangle 7"/>
          <p:cNvSpPr>
            <a:spLocks noChangeArrowheads="1"/>
          </p:cNvSpPr>
          <p:nvPr/>
        </p:nvSpPr>
        <p:spPr bwMode="auto">
          <a:xfrm>
            <a:off x="4234606" y="989361"/>
            <a:ext cx="3775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血管内窥镜，治癌等。</a:t>
            </a:r>
          </a:p>
        </p:txBody>
      </p:sp>
      <p:sp>
        <p:nvSpPr>
          <p:cNvPr id="211977" name="Rectangle 9"/>
          <p:cNvSpPr>
            <a:spLocks noChangeArrowheads="1"/>
          </p:cNvSpPr>
          <p:nvPr/>
        </p:nvSpPr>
        <p:spPr bwMode="auto">
          <a:xfrm>
            <a:off x="566943" y="1608971"/>
            <a:ext cx="1711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★ 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军事：</a:t>
            </a:r>
          </a:p>
        </p:txBody>
      </p:sp>
      <p:sp>
        <p:nvSpPr>
          <p:cNvPr id="211978" name="Rectangle 10"/>
          <p:cNvSpPr>
            <a:spLocks noChangeArrowheads="1"/>
          </p:cNvSpPr>
          <p:nvPr/>
        </p:nvSpPr>
        <p:spPr bwMode="auto">
          <a:xfrm>
            <a:off x="1944688" y="1612153"/>
            <a:ext cx="19796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激光制导，</a:t>
            </a:r>
          </a:p>
        </p:txBody>
      </p:sp>
      <p:sp>
        <p:nvSpPr>
          <p:cNvPr id="211979" name="Rectangle 11"/>
          <p:cNvSpPr>
            <a:spLocks noChangeArrowheads="1"/>
          </p:cNvSpPr>
          <p:nvPr/>
        </p:nvSpPr>
        <p:spPr bwMode="auto">
          <a:xfrm>
            <a:off x="3801833" y="1607221"/>
            <a:ext cx="19796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激光炮等。</a:t>
            </a:r>
          </a:p>
        </p:txBody>
      </p:sp>
      <p:sp>
        <p:nvSpPr>
          <p:cNvPr id="211980" name="Rectangle 12"/>
          <p:cNvSpPr>
            <a:spLocks noChangeArrowheads="1"/>
          </p:cNvSpPr>
          <p:nvPr/>
        </p:nvSpPr>
        <p:spPr bwMode="auto">
          <a:xfrm>
            <a:off x="566943" y="2144168"/>
            <a:ext cx="20701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★ 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核技术：</a:t>
            </a:r>
          </a:p>
        </p:txBody>
      </p:sp>
      <p:sp>
        <p:nvSpPr>
          <p:cNvPr id="211981" name="Rectangle 13"/>
          <p:cNvSpPr>
            <a:spLocks noChangeArrowheads="1"/>
          </p:cNvSpPr>
          <p:nvPr/>
        </p:nvSpPr>
        <p:spPr bwMode="auto">
          <a:xfrm>
            <a:off x="2410619" y="2152306"/>
            <a:ext cx="26987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激光分离同位素</a:t>
            </a:r>
          </a:p>
        </p:txBody>
      </p:sp>
      <p:sp>
        <p:nvSpPr>
          <p:cNvPr id="211982" name="Rectangle 14"/>
          <p:cNvSpPr>
            <a:spLocks noChangeArrowheads="1"/>
          </p:cNvSpPr>
          <p:nvPr/>
        </p:nvSpPr>
        <p:spPr bwMode="auto">
          <a:xfrm>
            <a:off x="4826973" y="2147374"/>
            <a:ext cx="3775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（还利用了频率准确的</a:t>
            </a:r>
          </a:p>
        </p:txBody>
      </p:sp>
      <p:sp>
        <p:nvSpPr>
          <p:cNvPr id="211983" name="Rectangle 15"/>
          <p:cNvSpPr>
            <a:spLocks noChangeArrowheads="1"/>
          </p:cNvSpPr>
          <p:nvPr/>
        </p:nvSpPr>
        <p:spPr bwMode="auto">
          <a:xfrm>
            <a:off x="869874" y="2766355"/>
            <a:ext cx="13211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特点</a:t>
            </a:r>
            <a:r>
              <a:rPr lang="zh-CN" altLang="en-US" sz="2800" dirty="0">
                <a:solidFill>
                  <a:srgbClr val="000000"/>
                </a:solidFill>
              </a:rPr>
              <a:t>），</a:t>
            </a:r>
          </a:p>
        </p:txBody>
      </p:sp>
      <p:sp>
        <p:nvSpPr>
          <p:cNvPr id="211984" name="Rectangle 16"/>
          <p:cNvSpPr>
            <a:spLocks noChangeArrowheads="1"/>
          </p:cNvSpPr>
          <p:nvPr/>
        </p:nvSpPr>
        <p:spPr bwMode="auto">
          <a:xfrm>
            <a:off x="2266592" y="2763060"/>
            <a:ext cx="71721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激光核聚变</a:t>
            </a: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10</a:t>
            </a:r>
            <a:r>
              <a:rPr lang="en-US" altLang="zh-CN" sz="2800" baseline="300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7</a:t>
            </a:r>
            <a:r>
              <a:rPr lang="en-US" altLang="zh-CN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─10</a:t>
            </a:r>
            <a:r>
              <a:rPr lang="en-US" altLang="zh-CN" sz="2800" baseline="300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9</a:t>
            </a:r>
            <a:r>
              <a:rPr lang="en-US" altLang="zh-CN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K,</a:t>
            </a: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氘</a:t>
            </a:r>
            <a:r>
              <a:rPr lang="en-US" altLang="zh-CN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─</a:t>
            </a: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氚小弹丸）等。</a:t>
            </a:r>
          </a:p>
        </p:txBody>
      </p:sp>
      <p:sp>
        <p:nvSpPr>
          <p:cNvPr id="211986" name="Rectangle 18"/>
          <p:cNvSpPr>
            <a:spLocks noChangeArrowheads="1"/>
          </p:cNvSpPr>
          <p:nvPr/>
        </p:nvSpPr>
        <p:spPr bwMode="auto">
          <a:xfrm>
            <a:off x="234974" y="3337644"/>
            <a:ext cx="45799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▲ 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利用激光极好的相干性：</a:t>
            </a:r>
          </a:p>
        </p:txBody>
      </p:sp>
      <p:sp>
        <p:nvSpPr>
          <p:cNvPr id="211987" name="Rectangle 19"/>
          <p:cNvSpPr>
            <a:spLocks noChangeArrowheads="1"/>
          </p:cNvSpPr>
          <p:nvPr/>
        </p:nvSpPr>
        <p:spPr bwMode="auto">
          <a:xfrm>
            <a:off x="555267" y="3966294"/>
            <a:ext cx="1711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★ 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测量：</a:t>
            </a:r>
          </a:p>
        </p:txBody>
      </p:sp>
      <p:sp>
        <p:nvSpPr>
          <p:cNvPr id="211988" name="Rectangle 20"/>
          <p:cNvSpPr>
            <a:spLocks noChangeArrowheads="1"/>
          </p:cNvSpPr>
          <p:nvPr/>
        </p:nvSpPr>
        <p:spPr bwMode="auto">
          <a:xfrm>
            <a:off x="2045135" y="3970238"/>
            <a:ext cx="19796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精密测长、</a:t>
            </a:r>
          </a:p>
        </p:txBody>
      </p:sp>
      <p:sp>
        <p:nvSpPr>
          <p:cNvPr id="211989" name="Rectangle 21"/>
          <p:cNvSpPr>
            <a:spLocks noChangeArrowheads="1"/>
          </p:cNvSpPr>
          <p:nvPr/>
        </p:nvSpPr>
        <p:spPr bwMode="auto">
          <a:xfrm>
            <a:off x="3924300" y="3930549"/>
            <a:ext cx="12620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测角，</a:t>
            </a:r>
          </a:p>
        </p:txBody>
      </p:sp>
      <p:sp>
        <p:nvSpPr>
          <p:cNvPr id="211990" name="Rectangle 22"/>
          <p:cNvSpPr>
            <a:spLocks noChangeArrowheads="1"/>
          </p:cNvSpPr>
          <p:nvPr/>
        </p:nvSpPr>
        <p:spPr bwMode="auto">
          <a:xfrm>
            <a:off x="5020135" y="3966293"/>
            <a:ext cx="12620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测流速</a:t>
            </a:r>
          </a:p>
        </p:txBody>
      </p:sp>
      <p:sp>
        <p:nvSpPr>
          <p:cNvPr id="211991" name="Rectangle 23"/>
          <p:cNvSpPr>
            <a:spLocks noChangeArrowheads="1"/>
          </p:cNvSpPr>
          <p:nvPr/>
        </p:nvSpPr>
        <p:spPr bwMode="auto">
          <a:xfrm>
            <a:off x="6218852" y="3964827"/>
            <a:ext cx="2717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(10</a:t>
            </a:r>
            <a:r>
              <a:rPr lang="en-US" altLang="zh-CN" sz="2800" baseline="30000" dirty="0">
                <a:latin typeface="STKaiti" charset="-122"/>
                <a:ea typeface="STKaiti" charset="-122"/>
                <a:cs typeface="STKaiti" charset="-122"/>
              </a:rPr>
              <a:t>-5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—10</a:t>
            </a:r>
            <a:r>
              <a:rPr lang="en-US" altLang="zh-CN" sz="2800" baseline="30000" dirty="0"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m/s)</a:t>
            </a:r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，</a:t>
            </a:r>
          </a:p>
        </p:txBody>
      </p:sp>
      <p:sp>
        <p:nvSpPr>
          <p:cNvPr id="211992" name="Rectangle 24"/>
          <p:cNvSpPr>
            <a:spLocks noChangeArrowheads="1"/>
          </p:cNvSpPr>
          <p:nvPr/>
        </p:nvSpPr>
        <p:spPr bwMode="auto">
          <a:xfrm>
            <a:off x="864958" y="5109714"/>
            <a:ext cx="29368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定向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(</a:t>
            </a:r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激光陀螺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)</a:t>
            </a:r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，</a:t>
            </a:r>
          </a:p>
        </p:txBody>
      </p:sp>
      <p:sp>
        <p:nvSpPr>
          <p:cNvPr id="211993" name="Rectangle 25"/>
          <p:cNvSpPr>
            <a:spLocks noChangeArrowheads="1"/>
          </p:cNvSpPr>
          <p:nvPr/>
        </p:nvSpPr>
        <p:spPr bwMode="auto">
          <a:xfrm>
            <a:off x="3725914" y="5109713"/>
            <a:ext cx="44942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测电流电压（磁光效应），</a:t>
            </a:r>
          </a:p>
        </p:txBody>
      </p:sp>
      <p:sp>
        <p:nvSpPr>
          <p:cNvPr id="211994" name="Rectangle 26"/>
          <p:cNvSpPr>
            <a:spLocks noChangeArrowheads="1"/>
          </p:cNvSpPr>
          <p:nvPr/>
        </p:nvSpPr>
        <p:spPr bwMode="auto">
          <a:xfrm>
            <a:off x="917575" y="4569561"/>
            <a:ext cx="7121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准确测定光速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altLang="zh-CN" sz="2800" i="1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c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（定义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1m=</a:t>
            </a:r>
            <a:r>
              <a:rPr lang="en-US" altLang="zh-CN" sz="2800" i="1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c</a:t>
            </a:r>
            <a:r>
              <a:rPr lang="en-US" altLang="zh-CN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 /299752458</a:t>
            </a:r>
            <a:r>
              <a:rPr lang="zh-CN" altLang="en-US" sz="2800" dirty="0">
                <a:solidFill>
                  <a:schemeClr val="tx1"/>
                </a:solidFill>
                <a:latin typeface="STKaiti" charset="-122"/>
                <a:ea typeface="STKaiti" charset="-122"/>
                <a:cs typeface="STKaiti" charset="-122"/>
              </a:rPr>
              <a:t>），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541E3033-4DBB-3347-9B75-BC2A8816EA82}" type="slidenum">
              <a:rPr lang="en-US" altLang="zh-CN" sz="1400" b="0"/>
              <a:pPr/>
              <a:t>70</a:t>
            </a:fld>
            <a:endParaRPr lang="en-US" altLang="zh-CN" sz="1400" b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25FBD9-8627-F84C-8D89-F41FD72C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8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1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21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21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21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1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21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21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21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"/>
                                        <p:tgtEl>
                                          <p:spTgt spid="21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21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21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21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21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"/>
                                        <p:tgtEl>
                                          <p:spTgt spid="21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"/>
                                        <p:tgtEl>
                                          <p:spTgt spid="21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300"/>
                                        <p:tgtEl>
                                          <p:spTgt spid="21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300"/>
                                        <p:tgtEl>
                                          <p:spTgt spid="21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"/>
                                        <p:tgtEl>
                                          <p:spTgt spid="21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1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300"/>
                                        <p:tgtEl>
                                          <p:spTgt spid="21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300"/>
                                        <p:tgtEl>
                                          <p:spTgt spid="21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300"/>
                                        <p:tgtEl>
                                          <p:spTgt spid="21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0" grpId="0" autoUpdateAnimBg="0"/>
      <p:bldP spid="211972" grpId="0" autoUpdateAnimBg="0"/>
      <p:bldP spid="211973" grpId="0" autoUpdateAnimBg="0"/>
      <p:bldP spid="211974" grpId="0" autoUpdateAnimBg="0"/>
      <p:bldP spid="211975" grpId="0" autoUpdateAnimBg="0"/>
      <p:bldP spid="211977" grpId="0" autoUpdateAnimBg="0"/>
      <p:bldP spid="211978" grpId="0" autoUpdateAnimBg="0"/>
      <p:bldP spid="211979" grpId="0" autoUpdateAnimBg="0"/>
      <p:bldP spid="211980" grpId="0" autoUpdateAnimBg="0"/>
      <p:bldP spid="211981" grpId="0" autoUpdateAnimBg="0"/>
      <p:bldP spid="211982" grpId="0" autoUpdateAnimBg="0"/>
      <p:bldP spid="211983" grpId="0" autoUpdateAnimBg="0"/>
      <p:bldP spid="211984" grpId="0" autoUpdateAnimBg="0"/>
      <p:bldP spid="211986" grpId="0" autoUpdateAnimBg="0"/>
      <p:bldP spid="211987" grpId="0" autoUpdateAnimBg="0"/>
      <p:bldP spid="211988" grpId="0" autoUpdateAnimBg="0"/>
      <p:bldP spid="211989" grpId="0" autoUpdateAnimBg="0"/>
      <p:bldP spid="211990" grpId="0" autoUpdateAnimBg="0"/>
      <p:bldP spid="211991" grpId="0" autoUpdateAnimBg="0"/>
      <p:bldP spid="211992" grpId="0" autoUpdateAnimBg="0"/>
      <p:bldP spid="211993" grpId="0" autoUpdateAnimBg="0"/>
      <p:bldP spid="211994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266700" y="839839"/>
            <a:ext cx="1711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★ 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探测：</a:t>
            </a:r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1784350" y="850319"/>
            <a:ext cx="34163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微电子器件表面探测</a:t>
            </a:r>
          </a:p>
        </p:txBody>
      </p:sp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4845040" y="853062"/>
            <a:ext cx="34163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（激光</a:t>
            </a:r>
            <a:r>
              <a:rPr lang="en-US" altLang="zh-CN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─</a:t>
            </a: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原子力显微</a:t>
            </a:r>
          </a:p>
        </p:txBody>
      </p:sp>
      <p:sp>
        <p:nvSpPr>
          <p:cNvPr id="212998" name="Rectangle 6"/>
          <p:cNvSpPr>
            <a:spLocks noChangeArrowheads="1"/>
          </p:cNvSpPr>
          <p:nvPr/>
        </p:nvSpPr>
        <p:spPr bwMode="auto">
          <a:xfrm>
            <a:off x="555625" y="1397392"/>
            <a:ext cx="56896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镜可测</a:t>
            </a:r>
            <a:r>
              <a:rPr lang="en-US" altLang="zh-CN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25</a:t>
            </a: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个原子厚度的起伏变化</a:t>
            </a:r>
            <a:r>
              <a:rPr lang="en-US" altLang="zh-CN" sz="2800" b="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</a:p>
        </p:txBody>
      </p:sp>
      <p:sp>
        <p:nvSpPr>
          <p:cNvPr id="212999" name="Rectangle 7"/>
          <p:cNvSpPr>
            <a:spLocks noChangeArrowheads="1"/>
          </p:cNvSpPr>
          <p:nvPr/>
        </p:nvSpPr>
        <p:spPr bwMode="auto">
          <a:xfrm>
            <a:off x="5976144" y="1375487"/>
            <a:ext cx="19812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单原子探测</a:t>
            </a:r>
          </a:p>
        </p:txBody>
      </p:sp>
      <p:sp>
        <p:nvSpPr>
          <p:cNvPr id="213000" name="Rectangle 8"/>
          <p:cNvSpPr>
            <a:spLocks noChangeArrowheads="1"/>
          </p:cNvSpPr>
          <p:nvPr/>
        </p:nvSpPr>
        <p:spPr bwMode="auto">
          <a:xfrm>
            <a:off x="393700" y="1865872"/>
            <a:ext cx="8064500" cy="12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（利用光谱分析能测出</a:t>
            </a:r>
            <a:r>
              <a:rPr lang="en-US" altLang="zh-CN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10</a:t>
            </a:r>
            <a:r>
              <a:rPr lang="en-US" altLang="zh-CN" sz="2800" baseline="300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20</a:t>
            </a: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个原子中的一个原子），</a:t>
            </a:r>
          </a:p>
          <a:p>
            <a:pPr>
              <a:defRPr/>
            </a:pPr>
            <a:endParaRPr lang="en-US" altLang="zh-CN" sz="2800" baseline="30000" dirty="0">
              <a:solidFill>
                <a:srgbClr val="000000"/>
              </a:solidFill>
            </a:endParaRPr>
          </a:p>
        </p:txBody>
      </p:sp>
      <p:sp>
        <p:nvSpPr>
          <p:cNvPr id="213002" name="Rectangle 10"/>
          <p:cNvSpPr>
            <a:spLocks noChangeArrowheads="1"/>
          </p:cNvSpPr>
          <p:nvPr/>
        </p:nvSpPr>
        <p:spPr bwMode="auto">
          <a:xfrm>
            <a:off x="306694" y="3284538"/>
            <a:ext cx="24288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★ 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全息技术：</a:t>
            </a:r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2916238" y="3284538"/>
            <a:ext cx="19796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全息存储，</a:t>
            </a:r>
          </a:p>
        </p:txBody>
      </p:sp>
      <p:sp>
        <p:nvSpPr>
          <p:cNvPr id="213004" name="Rectangle 12"/>
          <p:cNvSpPr>
            <a:spLocks noChangeArrowheads="1"/>
          </p:cNvSpPr>
          <p:nvPr/>
        </p:nvSpPr>
        <p:spPr bwMode="auto">
          <a:xfrm>
            <a:off x="4787900" y="3284538"/>
            <a:ext cx="19796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全息测量，</a:t>
            </a:r>
          </a:p>
        </p:txBody>
      </p:sp>
      <p:sp>
        <p:nvSpPr>
          <p:cNvPr id="213005" name="Rectangle 13"/>
          <p:cNvSpPr>
            <a:spLocks noChangeArrowheads="1"/>
          </p:cNvSpPr>
          <p:nvPr/>
        </p:nvSpPr>
        <p:spPr bwMode="auto">
          <a:xfrm>
            <a:off x="6804025" y="3284538"/>
            <a:ext cx="19796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全息电影，</a:t>
            </a:r>
          </a:p>
        </p:txBody>
      </p:sp>
      <p:sp>
        <p:nvSpPr>
          <p:cNvPr id="213006" name="Rectangle 14"/>
          <p:cNvSpPr>
            <a:spLocks noChangeArrowheads="1"/>
          </p:cNvSpPr>
          <p:nvPr/>
        </p:nvSpPr>
        <p:spPr bwMode="auto">
          <a:xfrm>
            <a:off x="2771775" y="4005263"/>
            <a:ext cx="233838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全息摄影等。</a:t>
            </a:r>
          </a:p>
        </p:txBody>
      </p:sp>
      <p:sp>
        <p:nvSpPr>
          <p:cNvPr id="213007" name="Rectangle 15"/>
          <p:cNvSpPr>
            <a:spLocks noChangeArrowheads="1"/>
          </p:cNvSpPr>
          <p:nvPr/>
        </p:nvSpPr>
        <p:spPr bwMode="auto">
          <a:xfrm>
            <a:off x="315041" y="4652963"/>
            <a:ext cx="31464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★ 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激光光纤通讯：</a:t>
            </a:r>
          </a:p>
        </p:txBody>
      </p:sp>
      <p:sp>
        <p:nvSpPr>
          <p:cNvPr id="213008" name="Rectangle 16"/>
          <p:cNvSpPr>
            <a:spLocks noChangeArrowheads="1"/>
          </p:cNvSpPr>
          <p:nvPr/>
        </p:nvSpPr>
        <p:spPr bwMode="auto">
          <a:xfrm>
            <a:off x="3492500" y="4652963"/>
            <a:ext cx="49672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载波频率高（</a:t>
            </a:r>
            <a:r>
              <a:rPr lang="en-US" altLang="zh-CN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10</a:t>
            </a:r>
            <a:r>
              <a:rPr lang="en-US" altLang="zh-CN" sz="2800" baseline="300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11</a:t>
            </a:r>
            <a:r>
              <a:rPr lang="en-US" altLang="zh-CN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─10</a:t>
            </a:r>
            <a:r>
              <a:rPr lang="en-US" altLang="zh-CN" sz="2800" baseline="300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15</a:t>
            </a:r>
            <a:r>
              <a:rPr lang="en-US" altLang="zh-CN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Hz</a:t>
            </a: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），</a:t>
            </a:r>
          </a:p>
        </p:txBody>
      </p:sp>
      <p:sp>
        <p:nvSpPr>
          <p:cNvPr id="213009" name="Rectangle 17"/>
          <p:cNvSpPr>
            <a:spLocks noChangeArrowheads="1"/>
          </p:cNvSpPr>
          <p:nvPr/>
        </p:nvSpPr>
        <p:spPr bwMode="auto">
          <a:xfrm>
            <a:off x="1692275" y="5373688"/>
            <a:ext cx="34163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信息容量大，清晰，</a:t>
            </a:r>
          </a:p>
        </p:txBody>
      </p:sp>
      <p:sp>
        <p:nvSpPr>
          <p:cNvPr id="213011" name="Rectangle 19"/>
          <p:cNvSpPr>
            <a:spLocks noChangeArrowheads="1"/>
          </p:cNvSpPr>
          <p:nvPr/>
        </p:nvSpPr>
        <p:spPr bwMode="auto">
          <a:xfrm>
            <a:off x="4859338" y="5373688"/>
            <a:ext cx="377666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0000"/>
                </a:solidFill>
                <a:latin typeface="STKaiti" charset="-122"/>
                <a:ea typeface="STKaiti" charset="-122"/>
                <a:cs typeface="STKaiti" charset="-122"/>
              </a:rPr>
              <a:t>功耗小，抗干扰性强。</a:t>
            </a:r>
            <a:endParaRPr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13012" name="Text Box 20"/>
          <p:cNvSpPr txBox="1">
            <a:spLocks noChangeArrowheads="1"/>
          </p:cNvSpPr>
          <p:nvPr/>
        </p:nvSpPr>
        <p:spPr bwMode="auto">
          <a:xfrm>
            <a:off x="614363" y="2363283"/>
            <a:ext cx="792003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分子雷达</a:t>
            </a:r>
            <a:r>
              <a:rPr lang="zh-CN" altLang="en-US" sz="2800" dirty="0">
                <a:solidFill>
                  <a:srgbClr val="0000FF"/>
                </a:solidFill>
                <a:latin typeface="STKaiti" charset="-122"/>
                <a:ea typeface="STKaiti" charset="-122"/>
                <a:cs typeface="STKaiti" charset="-122"/>
              </a:rPr>
              <a:t>（可探测活细胞内的新陈代谢过程）。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43FA5951-F6D3-134A-B450-E5A3C500DA09}" type="slidenum">
              <a:rPr lang="en-US" altLang="zh-CN" sz="1400" b="0"/>
              <a:pPr/>
              <a:t>71</a:t>
            </a:fld>
            <a:endParaRPr lang="en-US" altLang="zh-CN" sz="1400" b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6DCDF7-80DB-4848-B6A8-F976990A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1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21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21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1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1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21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21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213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213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21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21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213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"/>
                                        <p:tgtEl>
                                          <p:spTgt spid="21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6" grpId="0" autoUpdateAnimBg="0"/>
      <p:bldP spid="212997" grpId="0" autoUpdateAnimBg="0"/>
      <p:bldP spid="212998" grpId="0" autoUpdateAnimBg="0"/>
      <p:bldP spid="212999" grpId="0" autoUpdateAnimBg="0"/>
      <p:bldP spid="213000" grpId="0" autoUpdateAnimBg="0"/>
      <p:bldP spid="213002" grpId="0" autoUpdateAnimBg="0"/>
      <p:bldP spid="213003" grpId="0" autoUpdateAnimBg="0"/>
      <p:bldP spid="213004" grpId="0" autoUpdateAnimBg="0"/>
      <p:bldP spid="213005" grpId="0" autoUpdateAnimBg="0"/>
      <p:bldP spid="213006" grpId="0" autoUpdateAnimBg="0"/>
      <p:bldP spid="213007" grpId="0" autoUpdateAnimBg="0"/>
      <p:bldP spid="213008" grpId="0" autoUpdateAnimBg="0"/>
      <p:bldP spid="213009" grpId="0" autoUpdateAnimBg="0"/>
      <p:bldP spid="213011" grpId="0" autoUpdateAnimBg="0"/>
      <p:bldP spid="213012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激光原理小结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72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153400" cy="51816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原子两能级间存在着</a:t>
            </a:r>
            <a:r>
              <a:rPr lang="zh-CN" altLang="en-US" sz="3200" dirty="0">
                <a:solidFill>
                  <a:srgbClr val="0000FF"/>
                </a:solidFill>
              </a:rPr>
              <a:t>自发辐射</a:t>
            </a:r>
            <a:r>
              <a:rPr lang="zh-CN" altLang="en-US" sz="3200" dirty="0"/>
              <a:t>、</a:t>
            </a:r>
            <a:r>
              <a:rPr lang="zh-CN" altLang="en-US" sz="3200" dirty="0">
                <a:solidFill>
                  <a:srgbClr val="0000FF"/>
                </a:solidFill>
              </a:rPr>
              <a:t>受激辐射</a:t>
            </a:r>
            <a:r>
              <a:rPr lang="zh-CN" altLang="en-US" sz="3200" dirty="0"/>
              <a:t>和</a:t>
            </a:r>
            <a:r>
              <a:rPr lang="zh-CN" altLang="en-US" sz="3200" dirty="0">
                <a:solidFill>
                  <a:srgbClr val="0000FF"/>
                </a:solidFill>
              </a:rPr>
              <a:t>受激吸收</a:t>
            </a:r>
            <a:r>
              <a:rPr lang="zh-CN" altLang="en-US" sz="3200" dirty="0"/>
              <a:t>等三种过程</a:t>
            </a:r>
          </a:p>
          <a:p>
            <a:r>
              <a:rPr lang="zh-CN" altLang="en-US" sz="3200" dirty="0"/>
              <a:t>原理：能级粒子数 </a:t>
            </a:r>
            <a:r>
              <a:rPr lang="en-US" altLang="zh-CN" sz="3200" i="1" dirty="0"/>
              <a:t>N</a:t>
            </a:r>
            <a:r>
              <a:rPr lang="en-US" altLang="zh-CN" sz="3200" baseline="-25000" dirty="0"/>
              <a:t>2</a:t>
            </a:r>
            <a:r>
              <a:rPr lang="en-US" altLang="zh-CN" sz="3200" dirty="0"/>
              <a:t> &gt; </a:t>
            </a:r>
            <a:r>
              <a:rPr lang="en-US" altLang="zh-CN" sz="3200" i="1" dirty="0"/>
              <a:t>N</a:t>
            </a:r>
            <a:r>
              <a:rPr lang="en-US" altLang="zh-CN" sz="3200" baseline="-25000" dirty="0"/>
              <a:t>1</a:t>
            </a:r>
            <a:r>
              <a:rPr lang="en-US" altLang="zh-CN" sz="3200" dirty="0"/>
              <a:t> + </a:t>
            </a:r>
            <a:r>
              <a:rPr lang="zh-CN" altLang="en-US" sz="3200" dirty="0"/>
              <a:t>受激发射 </a:t>
            </a:r>
            <a:br>
              <a:rPr lang="en-US" altLang="zh-CN" sz="3200" dirty="0"/>
            </a:br>
            <a:r>
              <a:rPr lang="zh-CN" altLang="en-US" sz="3200" dirty="0">
                <a:sym typeface="Symbol" panose="05050102010706020507" pitchFamily="18" charset="2"/>
              </a:rPr>
              <a:t> 光放大</a:t>
            </a:r>
            <a:endParaRPr lang="en-US" altLang="zh-CN" sz="3200" dirty="0">
              <a:sym typeface="Symbol" panose="05050102010706020507" pitchFamily="18" charset="2"/>
            </a:endParaRPr>
          </a:p>
          <a:p>
            <a:r>
              <a:rPr lang="zh-CN" altLang="en-US" sz="3200" dirty="0">
                <a:sym typeface="Symbol" panose="05050102010706020507" pitchFamily="18" charset="2"/>
              </a:rPr>
              <a:t>激光器关键部件：光学</a:t>
            </a:r>
            <a:r>
              <a:rPr lang="zh-CN" altLang="en-US" sz="3200" dirty="0">
                <a:solidFill>
                  <a:srgbClr val="FF0000"/>
                </a:solidFill>
                <a:sym typeface="Symbol" panose="05050102010706020507" pitchFamily="18" charset="2"/>
              </a:rPr>
              <a:t>谐振腔</a:t>
            </a:r>
            <a:r>
              <a:rPr lang="zh-CN" altLang="en-US" sz="3200" dirty="0">
                <a:sym typeface="Symbol" panose="05050102010706020507" pitchFamily="18" charset="2"/>
              </a:rPr>
              <a:t>（三个作用）</a:t>
            </a:r>
            <a:endParaRPr lang="en-US" altLang="zh-CN" sz="3200" dirty="0">
              <a:sym typeface="Symbol" panose="05050102010706020507" pitchFamily="18" charset="2"/>
            </a:endParaRPr>
          </a:p>
          <a:p>
            <a:pPr lvl="1"/>
            <a:r>
              <a:rPr lang="zh-CN" altLang="en-US" dirty="0">
                <a:sym typeface="Symbol" panose="05050102010706020507" pitchFamily="18" charset="2"/>
              </a:rPr>
              <a:t>使激光具有极好的</a:t>
            </a:r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方向性</a:t>
            </a:r>
            <a:r>
              <a:rPr lang="zh-CN" altLang="en-US" dirty="0">
                <a:sym typeface="Symbol" panose="05050102010706020507" pitchFamily="18" charset="2"/>
              </a:rPr>
              <a:t>（沿轴线）；</a:t>
            </a:r>
          </a:p>
          <a:p>
            <a:pPr lvl="1"/>
            <a:r>
              <a:rPr lang="zh-CN" altLang="en-US" dirty="0">
                <a:sym typeface="Symbol" panose="05050102010706020507" pitchFamily="18" charset="2"/>
              </a:rPr>
              <a:t>增强</a:t>
            </a:r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光放大</a:t>
            </a:r>
            <a:r>
              <a:rPr lang="zh-CN" altLang="en-US" dirty="0">
                <a:sym typeface="Symbol" panose="05050102010706020507" pitchFamily="18" charset="2"/>
              </a:rPr>
              <a:t>作用（“延长”了工作物质）；</a:t>
            </a:r>
          </a:p>
          <a:p>
            <a:pPr lvl="1"/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使激光具有极好的</a:t>
            </a:r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单色性</a:t>
            </a:r>
            <a:r>
              <a:rPr lang="zh-CN" altLang="en-US" dirty="0">
                <a:sym typeface="Symbol" panose="05050102010706020507" pitchFamily="18" charset="2"/>
              </a:rPr>
              <a:t>（选频）。</a:t>
            </a:r>
            <a:endParaRPr lang="en-US" altLang="zh-CN" sz="3200" dirty="0">
              <a:sym typeface="Symbol" panose="05050102010706020507" pitchFamily="18" charset="2"/>
            </a:endParaRPr>
          </a:p>
          <a:p>
            <a:r>
              <a:rPr lang="zh-CN" altLang="en-US" sz="3200" dirty="0">
                <a:latin typeface="Symbol" pitchFamily="18" charset="2"/>
              </a:rPr>
              <a:t>激光的特性及其应用</a:t>
            </a:r>
            <a:endParaRPr lang="en-US" altLang="zh-CN" sz="3200" dirty="0">
              <a:latin typeface="Symbol" pitchFamily="18" charset="2"/>
            </a:endParaRPr>
          </a:p>
          <a:p>
            <a:pPr lvl="1"/>
            <a:r>
              <a:rPr lang="zh-CN" altLang="en-US" dirty="0"/>
              <a:t>三个特点：发光强度高、方向性好和相干性好。</a:t>
            </a:r>
            <a:endParaRPr lang="en-US" altLang="zh-CN" dirty="0"/>
          </a:p>
          <a:p>
            <a:pPr lvl="1"/>
            <a:r>
              <a:rPr lang="zh-CN" altLang="en-US" dirty="0"/>
              <a:t>应用范围很广：焊接、钻孔、切割；测距、准直、定向；全息存储</a:t>
            </a:r>
            <a:r>
              <a:rPr lang="en-US" altLang="zh-CN" dirty="0"/>
              <a:t>…</a:t>
            </a:r>
            <a:endParaRPr lang="zh-CN" altLang="en-US" dirty="0"/>
          </a:p>
          <a:p>
            <a:endParaRPr lang="en-US" altLang="zh-CN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282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73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-8475" y="1077664"/>
            <a:ext cx="6851970" cy="2895600"/>
          </a:xfrm>
        </p:spPr>
        <p:txBody>
          <a:bodyPr/>
          <a:lstStyle/>
          <a:p>
            <a:r>
              <a:rPr lang="zh-CN" altLang="en-US" dirty="0"/>
              <a:t>杨福家</a:t>
            </a:r>
            <a:r>
              <a:rPr lang="en-US" altLang="zh-CN" dirty="0"/>
              <a:t>《</a:t>
            </a:r>
            <a:r>
              <a:rPr lang="zh-CN" altLang="en-US" dirty="0"/>
              <a:t>原子物理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298</a:t>
            </a:r>
            <a:r>
              <a:rPr lang="zh-CN" altLang="en-US" dirty="0"/>
              <a:t>页：</a:t>
            </a:r>
            <a:r>
              <a:rPr lang="en-US" altLang="zh-CN" dirty="0"/>
              <a:t>5, 6, 13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38200" y="53975"/>
            <a:ext cx="8305800" cy="936625"/>
          </a:xfrm>
        </p:spPr>
        <p:txBody>
          <a:bodyPr/>
          <a:lstStyle/>
          <a:p>
            <a:r>
              <a:rPr lang="zh-CN" altLang="en-US" dirty="0"/>
              <a:t>作业</a:t>
            </a:r>
          </a:p>
        </p:txBody>
      </p:sp>
      <p:pic>
        <p:nvPicPr>
          <p:cNvPr id="7" name="图片 6" descr="文本, 信件&#10;&#10;描述已自动生成">
            <a:extLst>
              <a:ext uri="{FF2B5EF4-FFF2-40B4-BE49-F238E27FC236}">
                <a16:creationId xmlns:a16="http://schemas.microsoft.com/office/drawing/2014/main" id="{04E91A50-40D3-F1E6-F355-93501359D4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42" y="-33089"/>
            <a:ext cx="5137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6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152400" y="762000"/>
            <a:ext cx="8382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>
              <a:lnSpc>
                <a:spcPts val="3880"/>
              </a:lnSpc>
            </a:pPr>
            <a:endParaRPr lang="zh-CN" altLang="en-US" sz="2400" b="1">
              <a:solidFill>
                <a:srgbClr val="00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335876" name="Rectangle 4"/>
          <p:cNvSpPr>
            <a:spLocks noChangeArrowheads="1"/>
          </p:cNvSpPr>
          <p:nvPr/>
        </p:nvSpPr>
        <p:spPr bwMode="auto">
          <a:xfrm>
            <a:off x="457200" y="1143000"/>
            <a:ext cx="6400800" cy="568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/>
          <a:p>
            <a:pPr algn="l" eaLnBrk="1" hangingPunct="1">
              <a:lnSpc>
                <a:spcPts val="388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）多次小相互作用</a:t>
            </a:r>
            <a:r>
              <a:rPr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:</a:t>
            </a:r>
            <a:r>
              <a:rPr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（典型实例</a:t>
            </a:r>
            <a:r>
              <a:rPr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: </a:t>
            </a:r>
            <a:r>
              <a:rPr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康普顿散射）</a:t>
            </a:r>
          </a:p>
        </p:txBody>
      </p:sp>
      <p:sp>
        <p:nvSpPr>
          <p:cNvPr id="335877" name="Rectangle 5"/>
          <p:cNvSpPr>
            <a:spLocks noChangeArrowheads="1"/>
          </p:cNvSpPr>
          <p:nvPr/>
        </p:nvSpPr>
        <p:spPr bwMode="auto">
          <a:xfrm>
            <a:off x="304800" y="1647747"/>
            <a:ext cx="8534400" cy="101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ts val="388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　光子束与物质中电子的作用引起光子的能量损失和方向偏转</a:t>
            </a:r>
            <a:r>
              <a:rPr lang="en-US" altLang="zh-CN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.</a:t>
            </a:r>
            <a:r>
              <a:rPr lang="zh-CN" altLang="en-US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因此光子束穿过吸收体后能量降低并有一个弥散</a:t>
            </a:r>
            <a:r>
              <a:rPr lang="en-US" altLang="zh-CN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.</a:t>
            </a:r>
          </a:p>
        </p:txBody>
      </p:sp>
      <p:sp>
        <p:nvSpPr>
          <p:cNvPr id="335878" name="Rectangle 6"/>
          <p:cNvSpPr>
            <a:spLocks noChangeArrowheads="1"/>
          </p:cNvSpPr>
          <p:nvPr/>
        </p:nvSpPr>
        <p:spPr bwMode="auto">
          <a:xfrm>
            <a:off x="457200" y="2709702"/>
            <a:ext cx="5943600" cy="568532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>
            <a:spAutoFit/>
          </a:bodyPr>
          <a:lstStyle/>
          <a:p>
            <a:pPr algn="l" eaLnBrk="1" hangingPunct="1">
              <a:lnSpc>
                <a:spcPts val="388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）全或无相互作用</a:t>
            </a:r>
            <a:r>
              <a:rPr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:(</a:t>
            </a:r>
            <a:r>
              <a:rPr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典型实例</a:t>
            </a:r>
            <a:r>
              <a:rPr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: </a:t>
            </a:r>
            <a:r>
              <a:rPr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光电效应</a:t>
            </a:r>
            <a:r>
              <a:rPr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)</a:t>
            </a:r>
          </a:p>
        </p:txBody>
      </p:sp>
      <p:sp>
        <p:nvSpPr>
          <p:cNvPr id="335879" name="Rectangle 7"/>
          <p:cNvSpPr>
            <a:spLocks noChangeArrowheads="1"/>
          </p:cNvSpPr>
          <p:nvPr/>
        </p:nvSpPr>
        <p:spPr bwMode="auto">
          <a:xfrm>
            <a:off x="304800" y="3324147"/>
            <a:ext cx="5105400" cy="101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ts val="388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charset="0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　光子要么不受相互作用</a:t>
            </a:r>
            <a:r>
              <a:rPr lang="en-US" altLang="zh-CN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,</a:t>
            </a:r>
            <a:r>
              <a:rPr lang="zh-CN" altLang="en-US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要么经一次相互作用后就从射线中束中消失</a:t>
            </a:r>
            <a:r>
              <a:rPr lang="en-US" altLang="zh-CN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.</a:t>
            </a:r>
          </a:p>
        </p:txBody>
      </p:sp>
      <p:sp>
        <p:nvSpPr>
          <p:cNvPr id="335880" name="Rectangle 8"/>
          <p:cNvSpPr>
            <a:spLocks noChangeArrowheads="1"/>
          </p:cNvSpPr>
          <p:nvPr/>
        </p:nvSpPr>
        <p:spPr bwMode="auto">
          <a:xfrm>
            <a:off x="457200" y="4460668"/>
            <a:ext cx="2514600" cy="592470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txBody>
          <a:bodyPr>
            <a:spAutoFit/>
          </a:bodyPr>
          <a:lstStyle/>
          <a:p>
            <a:pPr algn="l" eaLnBrk="1" hangingPunct="1">
              <a:lnSpc>
                <a:spcPts val="388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）电子偶效应</a:t>
            </a:r>
            <a:r>
              <a:rPr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:</a:t>
            </a:r>
          </a:p>
        </p:txBody>
      </p:sp>
      <p:sp>
        <p:nvSpPr>
          <p:cNvPr id="335881" name="Rectangle 9"/>
          <p:cNvSpPr>
            <a:spLocks noChangeArrowheads="1"/>
          </p:cNvSpPr>
          <p:nvPr/>
        </p:nvSpPr>
        <p:spPr bwMode="auto">
          <a:xfrm>
            <a:off x="304800" y="4881563"/>
            <a:ext cx="4876800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ts val="388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charset="0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　当光子能量大于</a:t>
            </a:r>
            <a:r>
              <a:rPr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电子静止能量的两倍</a:t>
            </a:r>
            <a:r>
              <a:rPr lang="zh-CN" altLang="en-US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（即</a:t>
            </a:r>
            <a:r>
              <a:rPr lang="en-US" altLang="zh-CN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1.02MeV</a:t>
            </a:r>
            <a:r>
              <a:rPr lang="zh-CN" altLang="en-US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）时</a:t>
            </a:r>
            <a:r>
              <a:rPr lang="en-US" altLang="zh-CN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, </a:t>
            </a:r>
            <a:r>
              <a:rPr lang="zh-CN" altLang="en-US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光子在原子核附近转化为</a:t>
            </a:r>
            <a:r>
              <a:rPr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一对正负电子</a:t>
            </a:r>
            <a:r>
              <a:rPr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三类相互作用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955505"/>
            <a:ext cx="3886200" cy="22352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5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5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5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6" grpId="0" animBg="1"/>
      <p:bldP spid="335877" grpId="0"/>
      <p:bldP spid="335878" grpId="0" animBg="1"/>
      <p:bldP spid="335879" grpId="0"/>
      <p:bldP spid="335880" grpId="0" animBg="1"/>
      <p:bldP spid="33588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物质对光的吸收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5" name="Text Box 42"/>
          <p:cNvSpPr txBox="1">
            <a:spLocks noChangeArrowheads="1"/>
          </p:cNvSpPr>
          <p:nvPr/>
        </p:nvSpPr>
        <p:spPr bwMode="auto">
          <a:xfrm>
            <a:off x="256382" y="3356273"/>
            <a:ext cx="6626225" cy="46166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积分后，由初始条件：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0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，得</a:t>
            </a:r>
            <a:endParaRPr lang="en-US" altLang="zh-CN" sz="2400" baseline="-250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29"/>
          <p:cNvSpPr txBox="1">
            <a:spLocks noChangeArrowheads="1"/>
          </p:cNvSpPr>
          <p:nvPr/>
        </p:nvSpPr>
        <p:spPr bwMode="auto">
          <a:xfrm>
            <a:off x="288925" y="1221419"/>
            <a:ext cx="8642350" cy="46166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一束强度为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的光，通过吸收物体后，强度减小。</a:t>
            </a:r>
            <a:endParaRPr lang="zh-CN" altLang="en-US" sz="2400" i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232569" y="1781175"/>
            <a:ext cx="5257800" cy="1200329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在一段厚度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的距离中，强度由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减少至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正比于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，比例系数为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µ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，即</a:t>
            </a:r>
            <a:endParaRPr lang="zh-CN" altLang="en-US" sz="2400" i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6236213" y="1541731"/>
            <a:ext cx="2703094" cy="2478086"/>
            <a:chOff x="3606" y="935"/>
            <a:chExt cx="2019" cy="1611"/>
          </a:xfrm>
          <a:noFill/>
        </p:grpSpPr>
        <p:sp>
          <p:nvSpPr>
            <p:cNvPr id="15" name="Text Box 31"/>
            <p:cNvSpPr txBox="1">
              <a:spLocks noChangeArrowheads="1"/>
            </p:cNvSpPr>
            <p:nvPr/>
          </p:nvSpPr>
          <p:spPr bwMode="auto">
            <a:xfrm>
              <a:off x="3833" y="1207"/>
              <a:ext cx="362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zh-CN" sz="2400" i="1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400" baseline="-25000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" name="Text Box 32"/>
            <p:cNvSpPr txBox="1">
              <a:spLocks noChangeArrowheads="1"/>
            </p:cNvSpPr>
            <p:nvPr/>
          </p:nvSpPr>
          <p:spPr bwMode="auto">
            <a:xfrm>
              <a:off x="4967" y="1207"/>
              <a:ext cx="362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zh-CN" sz="2400" i="1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I</a:t>
              </a:r>
              <a:endParaRPr lang="en-US" altLang="zh-CN" sz="2400" baseline="-250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" name="Group 47"/>
            <p:cNvGrpSpPr>
              <a:grpSpLocks/>
            </p:cNvGrpSpPr>
            <p:nvPr/>
          </p:nvGrpSpPr>
          <p:grpSpPr bwMode="auto">
            <a:xfrm>
              <a:off x="3606" y="935"/>
              <a:ext cx="2019" cy="1611"/>
              <a:chOff x="3606" y="935"/>
              <a:chExt cx="2019" cy="1611"/>
            </a:xfrm>
            <a:grpFill/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auto">
              <a:xfrm flipV="1">
                <a:off x="3606" y="1559"/>
                <a:ext cx="771" cy="11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9pPr>
              </a:lstStyle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4377" y="935"/>
                <a:ext cx="477" cy="124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9pPr>
              </a:lstStyle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Line 5"/>
              <p:cNvSpPr>
                <a:spLocks noChangeShapeType="1"/>
              </p:cNvSpPr>
              <p:nvPr/>
            </p:nvSpPr>
            <p:spPr bwMode="auto">
              <a:xfrm>
                <a:off x="4854" y="1575"/>
                <a:ext cx="771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9pPr>
              </a:lstStyle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Line 34"/>
              <p:cNvSpPr>
                <a:spLocks noChangeShapeType="1"/>
              </p:cNvSpPr>
              <p:nvPr/>
            </p:nvSpPr>
            <p:spPr bwMode="auto">
              <a:xfrm>
                <a:off x="4513" y="935"/>
                <a:ext cx="0" cy="1361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9pPr>
              </a:lstStyle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Line 35"/>
              <p:cNvSpPr>
                <a:spLocks noChangeShapeType="1"/>
              </p:cNvSpPr>
              <p:nvPr/>
            </p:nvSpPr>
            <p:spPr bwMode="auto">
              <a:xfrm>
                <a:off x="4649" y="935"/>
                <a:ext cx="0" cy="1406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9pPr>
              </a:lstStyle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Line 36"/>
              <p:cNvSpPr>
                <a:spLocks noChangeShapeType="1"/>
              </p:cNvSpPr>
              <p:nvPr/>
            </p:nvSpPr>
            <p:spPr bwMode="auto">
              <a:xfrm>
                <a:off x="4241" y="2296"/>
                <a:ext cx="27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9pPr>
              </a:lstStyle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Line 37"/>
              <p:cNvSpPr>
                <a:spLocks noChangeShapeType="1"/>
              </p:cNvSpPr>
              <p:nvPr/>
            </p:nvSpPr>
            <p:spPr bwMode="auto">
              <a:xfrm flipH="1">
                <a:off x="4649" y="2296"/>
                <a:ext cx="363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9pPr>
              </a:lstStyle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 Box 38"/>
              <p:cNvSpPr txBox="1">
                <a:spLocks noChangeArrowheads="1"/>
              </p:cNvSpPr>
              <p:nvPr/>
            </p:nvSpPr>
            <p:spPr bwMode="auto">
              <a:xfrm>
                <a:off x="4468" y="2296"/>
                <a:ext cx="362" cy="250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0"/>
                    <a:cs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zh-CN" sz="2000">
                    <a:solidFill>
                      <a:prstClr val="black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i="1">
                    <a:solidFill>
                      <a:prstClr val="black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</p:grpSp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214" y="4058824"/>
            <a:ext cx="1830850" cy="704173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7044" y="2853898"/>
            <a:ext cx="2148681" cy="46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:mc="http://schemas.openxmlformats.org/markup-compatibility/2006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:mc="http://schemas.openxmlformats.org/markup-compatibility/2006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11" name="Text Box 43"/>
          <p:cNvSpPr txBox="1">
            <a:spLocks noChangeArrowheads="1"/>
          </p:cNvSpPr>
          <p:nvPr/>
        </p:nvSpPr>
        <p:spPr bwMode="auto">
          <a:xfrm>
            <a:off x="3943726" y="4108064"/>
            <a:ext cx="4465637" cy="46166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µ</a:t>
            </a:r>
            <a:r>
              <a:rPr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400" b="1" dirty="0">
                <a:solidFill>
                  <a:srgbClr val="FF33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吸收系数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，单位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cm</a:t>
            </a:r>
            <a:r>
              <a:rPr lang="en-US" altLang="zh-CN" sz="24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</a:t>
            </a:r>
            <a:endParaRPr lang="el-GR" altLang="zh-CN" sz="2400" baseline="-250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44"/>
          <p:cNvSpPr txBox="1">
            <a:spLocks noChangeArrowheads="1"/>
          </p:cNvSpPr>
          <p:nvPr/>
        </p:nvSpPr>
        <p:spPr bwMode="auto">
          <a:xfrm>
            <a:off x="151489" y="5098339"/>
            <a:ext cx="8391525" cy="46166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也可以写成                                              </a:t>
            </a:r>
            <a:r>
              <a:rPr kumimoji="0" lang="el-GR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ρ</a:t>
            </a:r>
            <a:r>
              <a:rPr kumimoji="0" lang="zh-CN" altLang="el-GR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为吸收体密度</a:t>
            </a:r>
            <a:endParaRPr kumimoji="0" lang="el-GR" altLang="zh-CN" sz="2400" baseline="-25000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457200" y="5866340"/>
            <a:ext cx="8569325" cy="46166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pPr>
              <a:buFont typeface="Arial" charset="0"/>
              <a:buNone/>
            </a:pPr>
            <a:r>
              <a:rPr kumimoji="0" lang="el-GR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ρ</a:t>
            </a:r>
            <a:r>
              <a:rPr kumimoji="0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kumimoji="0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称为质量厚度，</a:t>
            </a:r>
            <a:r>
              <a:rPr kumimoji="0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µ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kumimoji="0" lang="el-GR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ρ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---</a:t>
            </a:r>
            <a:r>
              <a:rPr kumimoji="0" lang="zh-CN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质量吸收系数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单位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cm</a:t>
            </a:r>
            <a:r>
              <a:rPr kumimoji="0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/g)</a:t>
            </a:r>
          </a:p>
        </p:txBody>
      </p:sp>
      <p:pic>
        <p:nvPicPr>
          <p:cNvPr id="14" name="图片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0858" y="4876800"/>
            <a:ext cx="2031244" cy="885031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8"/>
          <p:cNvSpPr txBox="1"/>
          <p:nvPr/>
        </p:nvSpPr>
        <p:spPr>
          <a:xfrm>
            <a:off x="5625888" y="441960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hangingPunct="1"/>
            <a:r>
              <a:rPr kumimoji="0" lang="zh-CN" altLang="en-US" sz="2800" b="0" u="sng" dirty="0">
                <a:solidFill>
                  <a:prstClr val="black"/>
                </a:solidFill>
                <a:highlight>
                  <a:srgbClr val="00FFFF"/>
                </a:highlight>
                <a:latin typeface="华文楷体"/>
                <a:ea typeface="华文楷体"/>
                <a:cs typeface="华文楷体"/>
              </a:rPr>
              <a:t>朗伯</a:t>
            </a:r>
            <a:r>
              <a:rPr kumimoji="0" lang="en-US" altLang="zh-CN" sz="2800" b="0" u="sng" dirty="0">
                <a:solidFill>
                  <a:prstClr val="black"/>
                </a:solidFill>
                <a:highlight>
                  <a:srgbClr val="00FFFF"/>
                </a:highlight>
                <a:latin typeface="华文楷体"/>
                <a:ea typeface="华文楷体"/>
                <a:cs typeface="华文楷体"/>
              </a:rPr>
              <a:t>-</a:t>
            </a:r>
            <a:r>
              <a:rPr kumimoji="0" lang="zh-CN" altLang="en-US" sz="2800" b="0" u="sng" dirty="0">
                <a:solidFill>
                  <a:prstClr val="black"/>
                </a:solidFill>
                <a:highlight>
                  <a:srgbClr val="00FFFF"/>
                </a:highlight>
                <a:latin typeface="华文楷体"/>
                <a:ea typeface="华文楷体"/>
                <a:cs typeface="华文楷体"/>
              </a:rPr>
              <a:t>比耳定律</a:t>
            </a:r>
          </a:p>
        </p:txBody>
      </p:sp>
    </p:spTree>
    <p:extLst>
      <p:ext uri="{BB962C8B-B14F-4D97-AF65-F5344CB8AC3E}">
        <p14:creationId xmlns:p14="http://schemas.microsoft.com/office/powerpoint/2010/main" val="110943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1_zyh-teaching">
  <a:themeElements>
    <a:clrScheme name="1_zyh-uh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CCCCC"/>
      </a:folHlink>
    </a:clrScheme>
    <a:fontScheme name="1_zyh-uh">
      <a:majorFont>
        <a:latin typeface="华文行楷"/>
        <a:ea typeface="宋体"/>
        <a:cs typeface=""/>
      </a:majorFont>
      <a:minorFont>
        <a:latin typeface="华文新魏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t" anchorCtr="0" compatLnSpc="1">
        <a:prstTxWarp prst="textNoShape">
          <a:avLst/>
        </a:prstTxWarp>
      </a:bodyPr>
      <a:lstStyle>
        <a:defPPr marL="342900" marR="0" indent="-342900" algn="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99"/>
          </a:buClr>
          <a:buSzTx/>
          <a:buFont typeface="Wingdings 2" pitchFamily="18" charset="2"/>
          <a:buChar char="è"/>
          <a:tabLst/>
          <a:defRPr kumimoji="1" lang="en-US" sz="32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MS PGothic" pitchFamily="34" charset="-128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t" anchorCtr="0" compatLnSpc="1">
        <a:prstTxWarp prst="textNoShape">
          <a:avLst/>
        </a:prstTxWarp>
      </a:bodyPr>
      <a:lstStyle>
        <a:defPPr marL="342900" marR="0" indent="-342900" algn="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99"/>
          </a:buClr>
          <a:buSzTx/>
          <a:buFont typeface="Wingdings 2" pitchFamily="18" charset="2"/>
          <a:buChar char="è"/>
          <a:tabLst/>
          <a:defRPr kumimoji="1" lang="en-US" sz="32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MS PGothic" pitchFamily="34" charset="-128"/>
            <a:sym typeface="Symbol" pitchFamily="18" charset="2"/>
          </a:defRPr>
        </a:defPPr>
      </a:lstStyle>
    </a:lnDef>
  </a:objectDefaults>
  <a:extraClrSchemeLst>
    <a:extraClrScheme>
      <a:clrScheme name="1_zyh-uh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CCFF"/>
        </a:accent1>
        <a:accent2>
          <a:srgbClr val="00FFCC"/>
        </a:accent2>
        <a:accent3>
          <a:srgbClr val="AAB8E2"/>
        </a:accent3>
        <a:accent4>
          <a:srgbClr val="DADADA"/>
        </a:accent4>
        <a:accent5>
          <a:srgbClr val="AAE2FF"/>
        </a:accent5>
        <a:accent6>
          <a:srgbClr val="00E7B9"/>
        </a:accent6>
        <a:hlink>
          <a:srgbClr val="FF33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zyh-uh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zyh-uh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课件">
  <a:themeElements>
    <a:clrScheme name="1_zyh-uh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CCCCC"/>
      </a:folHlink>
    </a:clrScheme>
    <a:fontScheme name="1_zyh-uh">
      <a:majorFont>
        <a:latin typeface="华文行楷"/>
        <a:ea typeface="宋体"/>
        <a:cs typeface=""/>
      </a:majorFont>
      <a:minorFont>
        <a:latin typeface="华文新魏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t" anchorCtr="0" compatLnSpc="1">
        <a:prstTxWarp prst="textNoShape">
          <a:avLst/>
        </a:prstTxWarp>
      </a:bodyPr>
      <a:lstStyle>
        <a:defPPr marL="342900" marR="0" indent="-342900" algn="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99"/>
          </a:buClr>
          <a:buSzTx/>
          <a:buFont typeface="Wingdings 2" pitchFamily="18" charset="2"/>
          <a:buChar char="è"/>
          <a:tabLst/>
          <a:defRPr kumimoji="1" lang="en-US" sz="32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MS PGothic" pitchFamily="34" charset="-128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t" anchorCtr="0" compatLnSpc="1">
        <a:prstTxWarp prst="textNoShape">
          <a:avLst/>
        </a:prstTxWarp>
      </a:bodyPr>
      <a:lstStyle>
        <a:defPPr marL="342900" marR="0" indent="-342900" algn="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99"/>
          </a:buClr>
          <a:buSzTx/>
          <a:buFont typeface="Wingdings 2" pitchFamily="18" charset="2"/>
          <a:buChar char="è"/>
          <a:tabLst/>
          <a:defRPr kumimoji="1" lang="en-US" sz="32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MS PGothic" pitchFamily="34" charset="-128"/>
            <a:sym typeface="Symbol" pitchFamily="18" charset="2"/>
          </a:defRPr>
        </a:defPPr>
      </a:lstStyle>
    </a:lnDef>
  </a:objectDefaults>
  <a:extraClrSchemeLst>
    <a:extraClrScheme>
      <a:clrScheme name="1_zyh-uh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CCFF"/>
        </a:accent1>
        <a:accent2>
          <a:srgbClr val="00FFCC"/>
        </a:accent2>
        <a:accent3>
          <a:srgbClr val="AAB8E2"/>
        </a:accent3>
        <a:accent4>
          <a:srgbClr val="DADADA"/>
        </a:accent4>
        <a:accent5>
          <a:srgbClr val="AAE2FF"/>
        </a:accent5>
        <a:accent6>
          <a:srgbClr val="00E7B9"/>
        </a:accent6>
        <a:hlink>
          <a:srgbClr val="FF33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zyh-uh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zyh-uh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课件" id="{94646739-E8A0-45F1-81F7-ED06C22A1634}" vid="{0AD4CF1F-1607-443E-8EAC-ED3FDDCB2836}"/>
    </a:ext>
  </a:extLst>
</a:theme>
</file>

<file path=ppt/theme/theme3.xml><?xml version="1.0" encoding="utf-8"?>
<a:theme xmlns:a="http://schemas.openxmlformats.org/drawingml/2006/main" name="Xiaorui-l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58288</TotalTime>
  <Words>6809</Words>
  <Application>Microsoft Office PowerPoint</Application>
  <PresentationFormat>全屏显示(4:3)</PresentationFormat>
  <Paragraphs>690</Paragraphs>
  <Slides>73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96" baseType="lpstr">
      <vt:lpstr>Arial Unicode MS</vt:lpstr>
      <vt:lpstr>Helvetica Neue</vt:lpstr>
      <vt:lpstr>黑体</vt:lpstr>
      <vt:lpstr>STKaiti</vt:lpstr>
      <vt:lpstr>STKaiti</vt:lpstr>
      <vt:lpstr>华文新魏</vt:lpstr>
      <vt:lpstr>华文行楷</vt:lpstr>
      <vt:lpstr>楷体_GB2312</vt:lpstr>
      <vt:lpstr>宋体</vt:lpstr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Wingdings</vt:lpstr>
      <vt:lpstr>Wingdings 2</vt:lpstr>
      <vt:lpstr>1_zyh-teaching</vt:lpstr>
      <vt:lpstr>课件</vt:lpstr>
      <vt:lpstr>Xiaorui-lect</vt:lpstr>
      <vt:lpstr>公式</vt:lpstr>
      <vt:lpstr>剪辑</vt:lpstr>
      <vt:lpstr>第六章 X射线和激光</vt:lpstr>
      <vt:lpstr>X射线复习</vt:lpstr>
      <vt:lpstr> 原子光谱的构成和 X 射线能谱</vt:lpstr>
      <vt:lpstr>X射线发射谱</vt:lpstr>
      <vt:lpstr>PowerPoint 演示文稿</vt:lpstr>
      <vt:lpstr>PowerPoint 演示文稿</vt:lpstr>
      <vt:lpstr>X射线与物质的相互作用</vt:lpstr>
      <vt:lpstr>三类相互作用</vt:lpstr>
      <vt:lpstr>物质对光的吸收</vt:lpstr>
      <vt:lpstr>X射线吸收谱和吸收限</vt:lpstr>
      <vt:lpstr>吸收限</vt:lpstr>
      <vt:lpstr>由吸收限求标识谱的波数</vt:lpstr>
      <vt:lpstr> =  (photoelectric) +  (Compton) +  (Rayleigh)</vt:lpstr>
      <vt:lpstr>X射线的吸收</vt:lpstr>
      <vt:lpstr>瑞利散射效应</vt:lpstr>
      <vt:lpstr>PowerPoint 演示文稿</vt:lpstr>
      <vt:lpstr>X射线防护体</vt:lpstr>
      <vt:lpstr>吸收限的应用(1)</vt:lpstr>
      <vt:lpstr>厚度127微米的钼过滤片的穿透率和X射线能量的关系</vt:lpstr>
      <vt:lpstr>应用2：黄铜(铜和锌的混合物）</vt:lpstr>
      <vt:lpstr>EXAFS</vt:lpstr>
      <vt:lpstr>EXAFS</vt:lpstr>
      <vt:lpstr>EXAFS</vt:lpstr>
      <vt:lpstr>X射线影像学</vt:lpstr>
      <vt:lpstr>X射线断层摄影术</vt:lpstr>
      <vt:lpstr>PowerPoint 演示文稿</vt:lpstr>
      <vt:lpstr>PowerPoint 演示文稿</vt:lpstr>
      <vt:lpstr>宇宙X射线源</vt:lpstr>
      <vt:lpstr>宇宙X射线的来源</vt:lpstr>
      <vt:lpstr>宇宙X射线的来源</vt:lpstr>
      <vt:lpstr>2002年诺贝尔物理学奖</vt:lpstr>
      <vt:lpstr>类星体(quasar, quasi-stellar object)</vt:lpstr>
      <vt:lpstr>X射线天文学(Cosmic astronomy)</vt:lpstr>
      <vt:lpstr>PowerPoint 演示文稿</vt:lpstr>
      <vt:lpstr>原子的激发和退激：激光产生机制</vt:lpstr>
      <vt:lpstr>改变原子状态的三种过程</vt:lpstr>
      <vt:lpstr>自发辐射(spontaneous radiation)</vt:lpstr>
      <vt:lpstr>是原子在 E2 能级的平均停留时间</vt:lpstr>
      <vt:lpstr>受激辐射 (stimulated radiation)</vt:lpstr>
      <vt:lpstr>受激吸收(stimulated absorption)</vt:lpstr>
      <vt:lpstr>原子在能级上的统计分布</vt:lpstr>
      <vt:lpstr>粒子数（布居）反转</vt:lpstr>
      <vt:lpstr>光放大</vt:lpstr>
      <vt:lpstr>激光器原理</vt:lpstr>
      <vt:lpstr>激光概述</vt:lpstr>
      <vt:lpstr>激光大事年表</vt:lpstr>
      <vt:lpstr>激光大事年表</vt:lpstr>
      <vt:lpstr>激光器的种类</vt:lpstr>
      <vt:lpstr>激光器的结构</vt:lpstr>
      <vt:lpstr>He-Ne气体激光器</vt:lpstr>
      <vt:lpstr>氦-氖激光器中粒子数反转的实现</vt:lpstr>
      <vt:lpstr>PowerPoint 演示文稿</vt:lpstr>
      <vt:lpstr>Ne亚稳态</vt:lpstr>
      <vt:lpstr>PowerPoint 演示文稿</vt:lpstr>
      <vt:lpstr>光学谐振腔(optical harmonic oscillator)的作用</vt:lpstr>
      <vt:lpstr>Ne受激辐射光的谱线自然展宽</vt:lpstr>
      <vt:lpstr>驻波条件</vt:lpstr>
      <vt:lpstr>可以存在的纵模频率</vt:lpstr>
      <vt:lpstr>可以存在的纵模频率</vt:lpstr>
      <vt:lpstr>激光偏振的产生</vt:lpstr>
      <vt:lpstr>X射线自由电子激光器（XFEL）</vt:lpstr>
      <vt:lpstr>XFEL原理</vt:lpstr>
      <vt:lpstr>XFEL原理和已建成装置</vt:lpstr>
      <vt:lpstr>XFEL已建成或在建装置</vt:lpstr>
      <vt:lpstr>强X射线激光与定向高能武器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激光原理小结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课件</dc:title>
  <dc:creator>Yangheng Zheng</dc:creator>
  <cp:lastModifiedBy>首赫 朱</cp:lastModifiedBy>
  <cp:revision>2848</cp:revision>
  <dcterms:created xsi:type="dcterms:W3CDTF">2003-04-28T21:37:29Z</dcterms:created>
  <dcterms:modified xsi:type="dcterms:W3CDTF">2025-06-04T07:38:56Z</dcterms:modified>
</cp:coreProperties>
</file>